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1"/>
    <p:sldMasterId id="2147483677" r:id="rId2"/>
  </p:sldMasterIdLst>
  <p:sldIdLst>
    <p:sldId id="256" r:id="rId3"/>
    <p:sldId id="258" r:id="rId4"/>
    <p:sldId id="257"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3"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6" d="100"/>
          <a:sy n="76" d="100"/>
        </p:scale>
        <p:origin x="540"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eg>
</file>

<file path=ppt/media/image2.jp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alphaModFix amt="77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 y="182880"/>
            <a:ext cx="11676185" cy="3896751"/>
          </a:xfrm>
          <a:prstGeom prst="rect">
            <a:avLst/>
          </a:prstGeom>
        </p:spPr>
        <p:txBody>
          <a:bodyPr anchor="b">
            <a:normAutofit/>
          </a:bodyPr>
          <a:lstStyle>
            <a:lvl1pPr algn="ctr">
              <a:defRPr sz="6600" b="1" i="0" u="sng" baseline="0">
                <a:solidFill>
                  <a:schemeClr val="bg1"/>
                </a:solidFill>
                <a:latin typeface="Agency FB" panose="020B0503020202020204" pitchFamily="34" charset="0"/>
              </a:defRPr>
            </a:lvl1pPr>
          </a:lstStyle>
          <a:p>
            <a:r>
              <a:rPr lang="en-US" dirty="0"/>
              <a:t>MICROPROCESSORS PROJECT WORK</a:t>
            </a:r>
            <a:br>
              <a:rPr lang="en-US" dirty="0"/>
            </a:br>
            <a:r>
              <a:rPr lang="en-US" dirty="0"/>
              <a:t>GROUP- 15</a:t>
            </a:r>
            <a:endParaRPr lang="en-GB" dirty="0"/>
          </a:p>
        </p:txBody>
      </p:sp>
    </p:spTree>
    <p:extLst>
      <p:ext uri="{BB962C8B-B14F-4D97-AF65-F5344CB8AC3E}">
        <p14:creationId xmlns:p14="http://schemas.microsoft.com/office/powerpoint/2010/main" val="1703704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alphaModFix amt="77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 y="182880"/>
            <a:ext cx="11676185" cy="3896751"/>
          </a:xfrm>
          <a:prstGeom prst="rect">
            <a:avLst/>
          </a:prstGeom>
        </p:spPr>
        <p:txBody>
          <a:bodyPr anchor="b">
            <a:normAutofit/>
          </a:bodyPr>
          <a:lstStyle>
            <a:lvl1pPr algn="ctr">
              <a:defRPr sz="6600" b="1" i="0" u="sng" baseline="0">
                <a:solidFill>
                  <a:schemeClr val="bg1"/>
                </a:solidFill>
                <a:latin typeface="Agency FB" panose="020B0503020202020204" pitchFamily="34" charset="0"/>
              </a:defRPr>
            </a:lvl1pPr>
          </a:lstStyle>
          <a:p>
            <a:r>
              <a:rPr lang="en-US" dirty="0"/>
              <a:t>MICROPROCESSORS PROJECT WORK</a:t>
            </a:r>
            <a:br>
              <a:rPr lang="en-US" dirty="0"/>
            </a:br>
            <a:r>
              <a:rPr lang="en-US" dirty="0"/>
              <a:t>GROUP- 15</a:t>
            </a:r>
            <a:endParaRPr lang="en-GB" dirty="0"/>
          </a:p>
        </p:txBody>
      </p:sp>
    </p:spTree>
    <p:extLst>
      <p:ext uri="{BB962C8B-B14F-4D97-AF65-F5344CB8AC3E}">
        <p14:creationId xmlns:p14="http://schemas.microsoft.com/office/powerpoint/2010/main" val="2411643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79828" y="393895"/>
            <a:ext cx="5570806" cy="534574"/>
          </a:xfrm>
          <a:prstGeom prst="rect">
            <a:avLst/>
          </a:prstGeom>
        </p:spPr>
        <p:txBody>
          <a:bodyPr/>
          <a:lstStyle>
            <a:lvl1pPr marL="0" indent="0">
              <a:buFont typeface="Wingdings" panose="05000000000000000000" pitchFamily="2" charset="2"/>
              <a:buNone/>
              <a:defRPr u="sng" baseline="0">
                <a:solidFill>
                  <a:schemeClr val="tx1">
                    <a:lumMod val="95000"/>
                    <a:lumOff val="5000"/>
                  </a:schemeClr>
                </a:solidFill>
                <a:latin typeface="AR JULIAN" panose="02000000000000000000" pitchFamily="2" charset="0"/>
              </a:defRPr>
            </a:lvl1pPr>
          </a:lstStyle>
          <a:p>
            <a:r>
              <a:rPr lang="en-US" dirty="0"/>
              <a:t>TABLE OF CONTENTS</a:t>
            </a:r>
            <a:endParaRPr lang="en-GB" dirty="0"/>
          </a:p>
        </p:txBody>
      </p:sp>
      <p:sp>
        <p:nvSpPr>
          <p:cNvPr id="7" name="TextBox 6"/>
          <p:cNvSpPr txBox="1"/>
          <p:nvPr userDrawn="1"/>
        </p:nvSpPr>
        <p:spPr>
          <a:xfrm>
            <a:off x="379827" y="928468"/>
            <a:ext cx="10283484" cy="4154984"/>
          </a:xfrm>
          <a:prstGeom prst="rect">
            <a:avLst/>
          </a:prstGeom>
          <a:noFill/>
        </p:spPr>
        <p:txBody>
          <a:bodyPr wrap="square" numCol="1" rtlCol="0">
            <a:spAutoFit/>
          </a:bodyPr>
          <a:lstStyle/>
          <a:p>
            <a:pPr marL="285750" indent="-285750" algn="l">
              <a:buFont typeface="Wingdings" panose="05000000000000000000" pitchFamily="2" charset="2"/>
              <a:buChar char="§"/>
            </a:pPr>
            <a:r>
              <a:rPr lang="en-US" sz="2200" b="0" dirty="0">
                <a:latin typeface="Cambria Math" panose="02040503050406030204" pitchFamily="18" charset="0"/>
                <a:ea typeface="Cambria Math" panose="02040503050406030204" pitchFamily="18" charset="0"/>
              </a:rPr>
              <a:t>1. GROUP</a:t>
            </a:r>
            <a:r>
              <a:rPr lang="en-US" sz="2200" b="0" baseline="0" dirty="0">
                <a:latin typeface="Cambria Math" panose="02040503050406030204" pitchFamily="18" charset="0"/>
                <a:ea typeface="Cambria Math" panose="02040503050406030204" pitchFamily="18" charset="0"/>
              </a:rPr>
              <a:t> MEMBERS…………………………………………………………………….(</a:t>
            </a:r>
            <a:r>
              <a:rPr lang="en-US" sz="2200" b="0" baseline="0" dirty="0" err="1">
                <a:latin typeface="Bodoni MT" panose="02070603080606020203" pitchFamily="18" charset="0"/>
                <a:ea typeface="Cambria Math" panose="02040503050406030204" pitchFamily="18" charset="0"/>
              </a:rPr>
              <a:t>pg_No</a:t>
            </a:r>
            <a:r>
              <a:rPr lang="en-US" sz="2200" b="0" baseline="0" dirty="0">
                <a:latin typeface="Cambria Math" panose="02040503050406030204" pitchFamily="18" charset="0"/>
                <a:ea typeface="Cambria Math" panose="02040503050406030204" pitchFamily="18" charset="0"/>
              </a:rPr>
              <a:t>.)</a:t>
            </a:r>
          </a:p>
          <a:p>
            <a:pPr marL="285750" indent="-285750" algn="l">
              <a:buFont typeface="Wingdings" panose="05000000000000000000" pitchFamily="2" charset="2"/>
              <a:buChar char="§"/>
            </a:pPr>
            <a:r>
              <a:rPr lang="en-US" sz="2200" b="0" baseline="0" dirty="0">
                <a:latin typeface="Cambria Math" panose="02040503050406030204" pitchFamily="18" charset="0"/>
                <a:ea typeface="Cambria Math" panose="02040503050406030204" pitchFamily="18" charset="0"/>
              </a:rPr>
              <a:t>2. INTRODUCTION…………………………………………………………………….....</a:t>
            </a:r>
          </a:p>
          <a:p>
            <a:pPr marL="285750" indent="-285750" algn="l">
              <a:buFont typeface="Wingdings" panose="05000000000000000000" pitchFamily="2" charset="2"/>
              <a:buChar char="§"/>
            </a:pPr>
            <a:r>
              <a:rPr lang="en-US" sz="2200" b="0" baseline="0" dirty="0">
                <a:latin typeface="Cambria Math" panose="02040503050406030204" pitchFamily="18" charset="0"/>
                <a:ea typeface="Cambria Math" panose="02040503050406030204" pitchFamily="18" charset="0"/>
              </a:rPr>
              <a:t>3. OBJECTIVES………………………………………………………………………….....</a:t>
            </a:r>
          </a:p>
          <a:p>
            <a:pPr marL="285750" indent="-285750" algn="l">
              <a:buFont typeface="Wingdings" panose="05000000000000000000" pitchFamily="2" charset="2"/>
              <a:buChar char="§"/>
            </a:pPr>
            <a:r>
              <a:rPr lang="en-US" sz="2200" b="0" baseline="0" dirty="0">
                <a:latin typeface="Cambria Math" panose="02040503050406030204" pitchFamily="18" charset="0"/>
                <a:ea typeface="Cambria Math" panose="02040503050406030204" pitchFamily="18" charset="0"/>
              </a:rPr>
              <a:t>4. SYSTEM DESIGN (SCHEMATICS) AND IMPLEMENTATION………...</a:t>
            </a:r>
          </a:p>
          <a:p>
            <a:pPr marL="342900" indent="-342900" algn="l">
              <a:buFont typeface="Wingdings" panose="05000000000000000000" pitchFamily="2" charset="2"/>
              <a:buChar char="Ø"/>
            </a:pPr>
            <a:r>
              <a:rPr lang="en-US" sz="2200" b="0" dirty="0">
                <a:latin typeface="Cambria Math" panose="02040503050406030204" pitchFamily="18" charset="0"/>
                <a:ea typeface="Cambria Math" panose="02040503050406030204" pitchFamily="18" charset="0"/>
              </a:rPr>
              <a:t>     </a:t>
            </a:r>
            <a:r>
              <a:rPr lang="en-US" sz="1800" b="0" dirty="0">
                <a:latin typeface="Cambria Math" panose="02040503050406030204" pitchFamily="18" charset="0"/>
                <a:ea typeface="Cambria Math" panose="02040503050406030204" pitchFamily="18" charset="0"/>
              </a:rPr>
              <a:t>4.1. SYSTEM</a:t>
            </a:r>
            <a:r>
              <a:rPr lang="en-US" sz="1800" b="0" baseline="0" dirty="0">
                <a:latin typeface="Cambria Math" panose="02040503050406030204" pitchFamily="18" charset="0"/>
                <a:ea typeface="Cambria Math" panose="02040503050406030204" pitchFamily="18" charset="0"/>
              </a:rPr>
              <a:t> COMPONENTS</a:t>
            </a:r>
            <a:r>
              <a:rPr lang="en-US" sz="2200" b="0" baseline="0" dirty="0">
                <a:latin typeface="Cambria Math" panose="02040503050406030204" pitchFamily="18" charset="0"/>
                <a:ea typeface="Cambria Math" panose="02040503050406030204" pitchFamily="18" charset="0"/>
              </a:rPr>
              <a:t>…………………………………………………....</a:t>
            </a:r>
          </a:p>
          <a:p>
            <a:pPr marL="342900" indent="-342900" algn="l">
              <a:buFont typeface="Wingdings" panose="05000000000000000000" pitchFamily="2" charset="2"/>
              <a:buChar char="Ø"/>
            </a:pPr>
            <a:r>
              <a:rPr lang="en-US" sz="1800" b="0" baseline="0" dirty="0">
                <a:latin typeface="Cambria Math" panose="02040503050406030204" pitchFamily="18" charset="0"/>
                <a:ea typeface="Cambria Math" panose="02040503050406030204" pitchFamily="18" charset="0"/>
              </a:rPr>
              <a:t>      4.2. WORKING PRINCIPLE</a:t>
            </a:r>
            <a:r>
              <a:rPr lang="en-US" sz="2200" b="0" baseline="0" dirty="0">
                <a:latin typeface="Cambria Math" panose="02040503050406030204" pitchFamily="18" charset="0"/>
                <a:ea typeface="Cambria Math" panose="02040503050406030204" pitchFamily="18" charset="0"/>
              </a:rPr>
              <a:t>………………………………………………………</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5. FEATURES AND BENEFITS ……………………………………………………...</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6. HARDWARE AND SOFFWARE REQUIREMENTS………………………..</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7. CHALLENGES AND SOLUTIONS……………………………………………......</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8. IMPROVEMENTS…………………………………………………………………….</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9. CONCLUSION………………………………………………………………………….</a:t>
            </a:r>
          </a:p>
          <a:p>
            <a:pPr marL="342900" indent="-342900" algn="l">
              <a:buFont typeface="Arial" panose="020B0604020202020204" pitchFamily="34" charset="0"/>
              <a:buChar char="•"/>
            </a:pPr>
            <a:r>
              <a:rPr lang="en-US" sz="2200" b="0" baseline="0" dirty="0">
                <a:latin typeface="Cambria Math" panose="02040503050406030204" pitchFamily="18" charset="0"/>
                <a:ea typeface="Cambria Math" panose="02040503050406030204" pitchFamily="18" charset="0"/>
              </a:rPr>
              <a:t>10. REFERENCES………………………………………………………………………..</a:t>
            </a:r>
            <a:endParaRPr lang="en-GB" sz="2200" b="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189036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graphicFrame>
        <p:nvGraphicFramePr>
          <p:cNvPr id="8" name="Table 7"/>
          <p:cNvGraphicFramePr>
            <a:graphicFrameLocks noGrp="1"/>
          </p:cNvGraphicFramePr>
          <p:nvPr userDrawn="1">
            <p:extLst>
              <p:ext uri="{D42A27DB-BD31-4B8C-83A1-F6EECF244321}">
                <p14:modId xmlns:p14="http://schemas.microsoft.com/office/powerpoint/2010/main" val="2334535830"/>
              </p:ext>
            </p:extLst>
          </p:nvPr>
        </p:nvGraphicFramePr>
        <p:xfrm>
          <a:off x="998805" y="1201281"/>
          <a:ext cx="7863840" cy="5086981"/>
        </p:xfrm>
        <a:graphic>
          <a:graphicData uri="http://schemas.openxmlformats.org/drawingml/2006/table">
            <a:tbl>
              <a:tblPr firstRow="1" firstCol="1" lastRow="1" lastCol="1" bandRow="1">
                <a:tableStyleId>{0505E3EF-67EA-436B-97B2-0124C06EBD24}</a:tableStyleId>
              </a:tblPr>
              <a:tblGrid>
                <a:gridCol w="2621280">
                  <a:extLst>
                    <a:ext uri="{9D8B030D-6E8A-4147-A177-3AD203B41FA5}">
                      <a16:colId xmlns:a16="http://schemas.microsoft.com/office/drawing/2014/main" val="2102140062"/>
                    </a:ext>
                  </a:extLst>
                </a:gridCol>
                <a:gridCol w="2621280">
                  <a:extLst>
                    <a:ext uri="{9D8B030D-6E8A-4147-A177-3AD203B41FA5}">
                      <a16:colId xmlns:a16="http://schemas.microsoft.com/office/drawing/2014/main" val="3347809335"/>
                    </a:ext>
                  </a:extLst>
                </a:gridCol>
                <a:gridCol w="2621280">
                  <a:extLst>
                    <a:ext uri="{9D8B030D-6E8A-4147-A177-3AD203B41FA5}">
                      <a16:colId xmlns:a16="http://schemas.microsoft.com/office/drawing/2014/main" val="2840424572"/>
                    </a:ext>
                  </a:extLst>
                </a:gridCol>
              </a:tblGrid>
              <a:tr h="540166">
                <a:tc>
                  <a:txBody>
                    <a:bodyPr/>
                    <a:lstStyle/>
                    <a:p>
                      <a:pPr lvl="1"/>
                      <a:r>
                        <a:rPr lang="en-US" sz="2400" b="1" dirty="0"/>
                        <a:t>NAME</a:t>
                      </a:r>
                      <a:endParaRPr lang="en-GB" sz="2400" b="1" dirty="0">
                        <a:solidFill>
                          <a:schemeClr val="bg1">
                            <a:lumMod val="95000"/>
                          </a:schemeClr>
                        </a:solidFill>
                      </a:endParaRPr>
                    </a:p>
                  </a:txBody>
                  <a:tcPr/>
                </a:tc>
                <a:tc>
                  <a:txBody>
                    <a:bodyPr/>
                    <a:lstStyle/>
                    <a:p>
                      <a:pPr algn="ctr"/>
                      <a:r>
                        <a:rPr lang="en-US" sz="2400" dirty="0"/>
                        <a:t>INDEX</a:t>
                      </a:r>
                      <a:r>
                        <a:rPr lang="en-US" sz="2400" baseline="0" dirty="0"/>
                        <a:t> NUMBER</a:t>
                      </a:r>
                      <a:endParaRPr lang="en-GB" sz="2400" dirty="0">
                        <a:solidFill>
                          <a:schemeClr val="bg1">
                            <a:lumMod val="95000"/>
                          </a:schemeClr>
                        </a:solidFill>
                      </a:endParaRPr>
                    </a:p>
                  </a:txBody>
                  <a:tcPr/>
                </a:tc>
                <a:tc>
                  <a:txBody>
                    <a:bodyPr/>
                    <a:lstStyle/>
                    <a:p>
                      <a:pPr lvl="1"/>
                      <a:r>
                        <a:rPr lang="en-US" sz="2400" dirty="0"/>
                        <a:t>ROLE</a:t>
                      </a:r>
                      <a:endParaRPr lang="en-GB" sz="2400" dirty="0">
                        <a:solidFill>
                          <a:schemeClr val="bg1">
                            <a:lumMod val="95000"/>
                          </a:schemeClr>
                        </a:solidFill>
                      </a:endParaRPr>
                    </a:p>
                  </a:txBody>
                  <a:tcPr/>
                </a:tc>
                <a:extLst>
                  <a:ext uri="{0D108BD9-81ED-4DB2-BD59-A6C34878D82A}">
                    <a16:rowId xmlns:a16="http://schemas.microsoft.com/office/drawing/2014/main" val="2807473942"/>
                  </a:ext>
                </a:extLst>
              </a:tr>
              <a:tr h="649545">
                <a:tc>
                  <a:txBody>
                    <a:bodyPr/>
                    <a:lstStyle/>
                    <a:p>
                      <a:endParaRPr lang="en-GB" dirty="0"/>
                    </a:p>
                  </a:txBody>
                  <a:tcPr/>
                </a:tc>
                <a:tc>
                  <a:txBody>
                    <a:bodyPr/>
                    <a:lstStyle/>
                    <a:p>
                      <a:endParaRPr lang="en-GB" dirty="0"/>
                    </a:p>
                  </a:txBody>
                  <a:tcPr/>
                </a:tc>
                <a:tc>
                  <a:txBody>
                    <a:bodyPr/>
                    <a:lstStyle/>
                    <a:p>
                      <a:endParaRPr lang="en-GB"/>
                    </a:p>
                  </a:txBody>
                  <a:tcPr/>
                </a:tc>
                <a:extLst>
                  <a:ext uri="{0D108BD9-81ED-4DB2-BD59-A6C34878D82A}">
                    <a16:rowId xmlns:a16="http://schemas.microsoft.com/office/drawing/2014/main" val="2230940375"/>
                  </a:ext>
                </a:extLst>
              </a:tr>
              <a:tr h="649545">
                <a:tc>
                  <a:txBody>
                    <a:bodyPr/>
                    <a:lstStyle/>
                    <a:p>
                      <a:endParaRPr lang="en-GB" dirty="0"/>
                    </a:p>
                  </a:txBody>
                  <a:tcPr/>
                </a:tc>
                <a:tc>
                  <a:txBody>
                    <a:bodyPr/>
                    <a:lstStyle/>
                    <a:p>
                      <a:endParaRPr lang="en-GB" dirty="0"/>
                    </a:p>
                  </a:txBody>
                  <a:tcPr/>
                </a:tc>
                <a:tc>
                  <a:txBody>
                    <a:bodyPr/>
                    <a:lstStyle/>
                    <a:p>
                      <a:endParaRPr lang="en-GB" dirty="0"/>
                    </a:p>
                  </a:txBody>
                  <a:tcPr/>
                </a:tc>
                <a:extLst>
                  <a:ext uri="{0D108BD9-81ED-4DB2-BD59-A6C34878D82A}">
                    <a16:rowId xmlns:a16="http://schemas.microsoft.com/office/drawing/2014/main" val="3738399264"/>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4159148256"/>
                  </a:ext>
                </a:extLst>
              </a:tr>
              <a:tr h="649545">
                <a:tc>
                  <a:txBody>
                    <a:bodyPr/>
                    <a:lstStyle/>
                    <a:p>
                      <a:endParaRPr lang="en-GB"/>
                    </a:p>
                  </a:txBody>
                  <a:tcPr/>
                </a:tc>
                <a:tc>
                  <a:txBody>
                    <a:bodyPr/>
                    <a:lstStyle/>
                    <a:p>
                      <a:endParaRPr lang="en-GB" dirty="0"/>
                    </a:p>
                  </a:txBody>
                  <a:tcPr/>
                </a:tc>
                <a:tc>
                  <a:txBody>
                    <a:bodyPr/>
                    <a:lstStyle/>
                    <a:p>
                      <a:endParaRPr lang="en-GB"/>
                    </a:p>
                  </a:txBody>
                  <a:tcPr/>
                </a:tc>
                <a:extLst>
                  <a:ext uri="{0D108BD9-81ED-4DB2-BD59-A6C34878D82A}">
                    <a16:rowId xmlns:a16="http://schemas.microsoft.com/office/drawing/2014/main" val="912925701"/>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2428075722"/>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3034907237"/>
                  </a:ext>
                </a:extLst>
              </a:tr>
              <a:tr h="649545">
                <a:tc>
                  <a:txBody>
                    <a:bodyPr/>
                    <a:lstStyle/>
                    <a:p>
                      <a:endParaRPr lang="en-GB"/>
                    </a:p>
                  </a:txBody>
                  <a:tcPr/>
                </a:tc>
                <a:tc>
                  <a:txBody>
                    <a:bodyPr/>
                    <a:lstStyle/>
                    <a:p>
                      <a:endParaRPr lang="en-GB"/>
                    </a:p>
                  </a:txBody>
                  <a:tcPr/>
                </a:tc>
                <a:tc>
                  <a:txBody>
                    <a:bodyPr/>
                    <a:lstStyle/>
                    <a:p>
                      <a:endParaRPr lang="en-GB" dirty="0"/>
                    </a:p>
                  </a:txBody>
                  <a:tcPr/>
                </a:tc>
                <a:extLst>
                  <a:ext uri="{0D108BD9-81ED-4DB2-BD59-A6C34878D82A}">
                    <a16:rowId xmlns:a16="http://schemas.microsoft.com/office/drawing/2014/main" val="1545709666"/>
                  </a:ext>
                </a:extLst>
              </a:tr>
            </a:tbl>
          </a:graphicData>
        </a:graphic>
      </p:graphicFrame>
      <p:sp>
        <p:nvSpPr>
          <p:cNvPr id="14" name="TextBox 13"/>
          <p:cNvSpPr txBox="1"/>
          <p:nvPr userDrawn="1"/>
        </p:nvSpPr>
        <p:spPr>
          <a:xfrm>
            <a:off x="562708" y="379828"/>
            <a:ext cx="7174522" cy="584775"/>
          </a:xfrm>
          <a:prstGeom prst="rect">
            <a:avLst/>
          </a:prstGeom>
          <a:noFill/>
        </p:spPr>
        <p:txBody>
          <a:bodyPr wrap="square" rtlCol="0">
            <a:spAutoFit/>
          </a:bodyPr>
          <a:lstStyle/>
          <a:p>
            <a:pPr marL="285750" indent="-285750">
              <a:buFont typeface="Wingdings" panose="05000000000000000000" pitchFamily="2" charset="2"/>
              <a:buChar char="Ø"/>
            </a:pPr>
            <a:r>
              <a:rPr lang="en-US" sz="3200" b="1" u="sng" dirty="0"/>
              <a:t>1. GROUP</a:t>
            </a:r>
            <a:r>
              <a:rPr lang="en-US" sz="3200" b="1" u="sng" baseline="0" dirty="0"/>
              <a:t> MEMBERS</a:t>
            </a:r>
            <a:r>
              <a:rPr lang="en-US" baseline="0" dirty="0"/>
              <a:t>.</a:t>
            </a:r>
            <a:endParaRPr lang="en-GB" dirty="0"/>
          </a:p>
        </p:txBody>
      </p:sp>
    </p:spTree>
    <p:extLst>
      <p:ext uri="{BB962C8B-B14F-4D97-AF65-F5344CB8AC3E}">
        <p14:creationId xmlns:p14="http://schemas.microsoft.com/office/powerpoint/2010/main" val="21266991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 y="182880"/>
            <a:ext cx="11676185" cy="3896751"/>
          </a:xfrm>
          <a:prstGeom prst="rect">
            <a:avLst/>
          </a:prstGeom>
        </p:spPr>
        <p:txBody>
          <a:bodyPr anchor="b">
            <a:normAutofit/>
          </a:bodyPr>
          <a:lstStyle>
            <a:lvl1pPr algn="ctr">
              <a:defRPr sz="6600" b="1" i="0" u="sng" baseline="0">
                <a:solidFill>
                  <a:schemeClr val="bg1"/>
                </a:solidFill>
                <a:latin typeface="Agency FB" panose="020B0503020202020204" pitchFamily="34" charset="0"/>
              </a:defRPr>
            </a:lvl1pPr>
          </a:lstStyle>
          <a:p>
            <a:r>
              <a:rPr lang="en-US" dirty="0"/>
              <a:t>MICROPROCESSORS PROJECT WORK</a:t>
            </a:r>
            <a:br>
              <a:rPr lang="en-US" dirty="0"/>
            </a:br>
            <a:r>
              <a:rPr lang="en-US" dirty="0"/>
              <a:t>GROUP- 15</a:t>
            </a:r>
            <a:endParaRPr lang="en-GB" dirty="0"/>
          </a:p>
        </p:txBody>
      </p:sp>
    </p:spTree>
    <p:extLst>
      <p:ext uri="{BB962C8B-B14F-4D97-AF65-F5344CB8AC3E}">
        <p14:creationId xmlns:p14="http://schemas.microsoft.com/office/powerpoint/2010/main" val="26146026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1193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a:xfrm>
            <a:off x="838200" y="6356350"/>
            <a:ext cx="2743200" cy="365125"/>
          </a:xfrm>
          <a:prstGeom prst="rect">
            <a:avLst/>
          </a:prstGeom>
        </p:spPr>
        <p:txBody>
          <a:bodyPr/>
          <a:lstStyle/>
          <a:p>
            <a:fld id="{FA97BB0B-8E9C-4F17-A2FF-6580F6FD27E1}" type="datetimeFigureOut">
              <a:rPr lang="en-GB" smtClean="0"/>
              <a:t>28/03/2025</a:t>
            </a:fld>
            <a:endParaRPr lang="en-GB"/>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F09C571-3BC8-4585-B84B-4FC6EC02ACB1}" type="slidenum">
              <a:rPr lang="en-GB" smtClean="0"/>
              <a:t>‹#›</a:t>
            </a:fld>
            <a:endParaRPr lang="en-GB"/>
          </a:p>
        </p:txBody>
      </p:sp>
    </p:spTree>
    <p:extLst>
      <p:ext uri="{BB962C8B-B14F-4D97-AF65-F5344CB8AC3E}">
        <p14:creationId xmlns:p14="http://schemas.microsoft.com/office/powerpoint/2010/main" val="11468615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356350"/>
            <a:ext cx="2743200" cy="365125"/>
          </a:xfrm>
          <a:prstGeom prst="rect">
            <a:avLst/>
          </a:prstGeom>
        </p:spPr>
        <p:txBody>
          <a:bodyPr/>
          <a:lstStyle/>
          <a:p>
            <a:fld id="{FA97BB0B-8E9C-4F17-A2FF-6580F6FD27E1}" type="datetimeFigureOut">
              <a:rPr lang="en-GB" smtClean="0"/>
              <a:t>28/03/2025</a:t>
            </a:fld>
            <a:endParaRPr lang="en-GB"/>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F09C571-3BC8-4585-B84B-4FC6EC02ACB1}" type="slidenum">
              <a:rPr lang="en-GB" smtClean="0"/>
              <a:t>‹#›</a:t>
            </a:fld>
            <a:endParaRPr lang="en-GB"/>
          </a:p>
        </p:txBody>
      </p:sp>
    </p:spTree>
    <p:extLst>
      <p:ext uri="{BB962C8B-B14F-4D97-AF65-F5344CB8AC3E}">
        <p14:creationId xmlns:p14="http://schemas.microsoft.com/office/powerpoint/2010/main" val="867238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94082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Tree>
    <p:extLst>
      <p:ext uri="{BB962C8B-B14F-4D97-AF65-F5344CB8AC3E}">
        <p14:creationId xmlns:p14="http://schemas.microsoft.com/office/powerpoint/2010/main" val="10536919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85868AF9-1954-46D8-8D17-E6FE736A289C}" type="datetimeFigureOut">
              <a:rPr lang="en-GB" smtClean="0"/>
              <a:t>28/03/2025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140470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graphicFrame>
        <p:nvGraphicFramePr>
          <p:cNvPr id="8" name="Table 7"/>
          <p:cNvGraphicFramePr>
            <a:graphicFrameLocks noGrp="1"/>
          </p:cNvGraphicFramePr>
          <p:nvPr userDrawn="1">
            <p:extLst>
              <p:ext uri="{D42A27DB-BD31-4B8C-83A1-F6EECF244321}">
                <p14:modId xmlns:p14="http://schemas.microsoft.com/office/powerpoint/2010/main" val="583762481"/>
              </p:ext>
            </p:extLst>
          </p:nvPr>
        </p:nvGraphicFramePr>
        <p:xfrm>
          <a:off x="998805" y="1201281"/>
          <a:ext cx="7863840" cy="5086981"/>
        </p:xfrm>
        <a:graphic>
          <a:graphicData uri="http://schemas.openxmlformats.org/drawingml/2006/table">
            <a:tbl>
              <a:tblPr firstRow="1" firstCol="1" lastRow="1" lastCol="1" bandRow="1">
                <a:tableStyleId>{0505E3EF-67EA-436B-97B2-0124C06EBD24}</a:tableStyleId>
              </a:tblPr>
              <a:tblGrid>
                <a:gridCol w="2621280">
                  <a:extLst>
                    <a:ext uri="{9D8B030D-6E8A-4147-A177-3AD203B41FA5}">
                      <a16:colId xmlns:a16="http://schemas.microsoft.com/office/drawing/2014/main" val="2102140062"/>
                    </a:ext>
                  </a:extLst>
                </a:gridCol>
                <a:gridCol w="2621280">
                  <a:extLst>
                    <a:ext uri="{9D8B030D-6E8A-4147-A177-3AD203B41FA5}">
                      <a16:colId xmlns:a16="http://schemas.microsoft.com/office/drawing/2014/main" val="3347809335"/>
                    </a:ext>
                  </a:extLst>
                </a:gridCol>
                <a:gridCol w="2621280">
                  <a:extLst>
                    <a:ext uri="{9D8B030D-6E8A-4147-A177-3AD203B41FA5}">
                      <a16:colId xmlns:a16="http://schemas.microsoft.com/office/drawing/2014/main" val="2840424572"/>
                    </a:ext>
                  </a:extLst>
                </a:gridCol>
              </a:tblGrid>
              <a:tr h="540166">
                <a:tc>
                  <a:txBody>
                    <a:bodyPr/>
                    <a:lstStyle/>
                    <a:p>
                      <a:pPr lvl="1"/>
                      <a:r>
                        <a:rPr lang="en-US" sz="2400" b="1" dirty="0"/>
                        <a:t>NAME</a:t>
                      </a:r>
                      <a:endParaRPr lang="en-GB" sz="2400" b="1" dirty="0">
                        <a:solidFill>
                          <a:schemeClr val="bg1">
                            <a:lumMod val="95000"/>
                          </a:schemeClr>
                        </a:solidFill>
                      </a:endParaRPr>
                    </a:p>
                  </a:txBody>
                  <a:tcPr/>
                </a:tc>
                <a:tc>
                  <a:txBody>
                    <a:bodyPr/>
                    <a:lstStyle/>
                    <a:p>
                      <a:pPr algn="ctr"/>
                      <a:r>
                        <a:rPr lang="en-US" sz="2400" dirty="0"/>
                        <a:t>INDEX</a:t>
                      </a:r>
                      <a:r>
                        <a:rPr lang="en-US" sz="2400" baseline="0" dirty="0"/>
                        <a:t> NUMBER</a:t>
                      </a:r>
                      <a:endParaRPr lang="en-GB" sz="2400" dirty="0">
                        <a:solidFill>
                          <a:schemeClr val="bg1">
                            <a:lumMod val="95000"/>
                          </a:schemeClr>
                        </a:solidFill>
                      </a:endParaRPr>
                    </a:p>
                  </a:txBody>
                  <a:tcPr/>
                </a:tc>
                <a:tc>
                  <a:txBody>
                    <a:bodyPr/>
                    <a:lstStyle/>
                    <a:p>
                      <a:pPr lvl="1"/>
                      <a:r>
                        <a:rPr lang="en-US" sz="2400" dirty="0"/>
                        <a:t>ROLE</a:t>
                      </a:r>
                      <a:endParaRPr lang="en-GB" sz="2400" dirty="0">
                        <a:solidFill>
                          <a:schemeClr val="bg1">
                            <a:lumMod val="95000"/>
                          </a:schemeClr>
                        </a:solidFill>
                      </a:endParaRPr>
                    </a:p>
                  </a:txBody>
                  <a:tcPr/>
                </a:tc>
                <a:extLst>
                  <a:ext uri="{0D108BD9-81ED-4DB2-BD59-A6C34878D82A}">
                    <a16:rowId xmlns:a16="http://schemas.microsoft.com/office/drawing/2014/main" val="2807473942"/>
                  </a:ext>
                </a:extLst>
              </a:tr>
              <a:tr h="649545">
                <a:tc>
                  <a:txBody>
                    <a:bodyPr/>
                    <a:lstStyle/>
                    <a:p>
                      <a:endParaRPr lang="en-GB" dirty="0"/>
                    </a:p>
                  </a:txBody>
                  <a:tcPr/>
                </a:tc>
                <a:tc>
                  <a:txBody>
                    <a:bodyPr/>
                    <a:lstStyle/>
                    <a:p>
                      <a:endParaRPr lang="en-GB" dirty="0"/>
                    </a:p>
                  </a:txBody>
                  <a:tcPr/>
                </a:tc>
                <a:tc>
                  <a:txBody>
                    <a:bodyPr/>
                    <a:lstStyle/>
                    <a:p>
                      <a:endParaRPr lang="en-GB"/>
                    </a:p>
                  </a:txBody>
                  <a:tcPr/>
                </a:tc>
                <a:extLst>
                  <a:ext uri="{0D108BD9-81ED-4DB2-BD59-A6C34878D82A}">
                    <a16:rowId xmlns:a16="http://schemas.microsoft.com/office/drawing/2014/main" val="2230940375"/>
                  </a:ext>
                </a:extLst>
              </a:tr>
              <a:tr h="649545">
                <a:tc>
                  <a:txBody>
                    <a:bodyPr/>
                    <a:lstStyle/>
                    <a:p>
                      <a:endParaRPr lang="en-GB" dirty="0"/>
                    </a:p>
                  </a:txBody>
                  <a:tcPr/>
                </a:tc>
                <a:tc>
                  <a:txBody>
                    <a:bodyPr/>
                    <a:lstStyle/>
                    <a:p>
                      <a:endParaRPr lang="en-GB" dirty="0"/>
                    </a:p>
                  </a:txBody>
                  <a:tcPr/>
                </a:tc>
                <a:tc>
                  <a:txBody>
                    <a:bodyPr/>
                    <a:lstStyle/>
                    <a:p>
                      <a:endParaRPr lang="en-GB" dirty="0"/>
                    </a:p>
                  </a:txBody>
                  <a:tcPr/>
                </a:tc>
                <a:extLst>
                  <a:ext uri="{0D108BD9-81ED-4DB2-BD59-A6C34878D82A}">
                    <a16:rowId xmlns:a16="http://schemas.microsoft.com/office/drawing/2014/main" val="3738399264"/>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4159148256"/>
                  </a:ext>
                </a:extLst>
              </a:tr>
              <a:tr h="649545">
                <a:tc>
                  <a:txBody>
                    <a:bodyPr/>
                    <a:lstStyle/>
                    <a:p>
                      <a:endParaRPr lang="en-GB"/>
                    </a:p>
                  </a:txBody>
                  <a:tcPr/>
                </a:tc>
                <a:tc>
                  <a:txBody>
                    <a:bodyPr/>
                    <a:lstStyle/>
                    <a:p>
                      <a:endParaRPr lang="en-GB" dirty="0"/>
                    </a:p>
                  </a:txBody>
                  <a:tcPr/>
                </a:tc>
                <a:tc>
                  <a:txBody>
                    <a:bodyPr/>
                    <a:lstStyle/>
                    <a:p>
                      <a:endParaRPr lang="en-GB"/>
                    </a:p>
                  </a:txBody>
                  <a:tcPr/>
                </a:tc>
                <a:extLst>
                  <a:ext uri="{0D108BD9-81ED-4DB2-BD59-A6C34878D82A}">
                    <a16:rowId xmlns:a16="http://schemas.microsoft.com/office/drawing/2014/main" val="912925701"/>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2428075722"/>
                  </a:ext>
                </a:extLst>
              </a:tr>
              <a:tr h="649545">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3034907237"/>
                  </a:ext>
                </a:extLst>
              </a:tr>
              <a:tr h="649545">
                <a:tc>
                  <a:txBody>
                    <a:bodyPr/>
                    <a:lstStyle/>
                    <a:p>
                      <a:endParaRPr lang="en-GB"/>
                    </a:p>
                  </a:txBody>
                  <a:tcPr/>
                </a:tc>
                <a:tc>
                  <a:txBody>
                    <a:bodyPr/>
                    <a:lstStyle/>
                    <a:p>
                      <a:endParaRPr lang="en-GB"/>
                    </a:p>
                  </a:txBody>
                  <a:tcPr/>
                </a:tc>
                <a:tc>
                  <a:txBody>
                    <a:bodyPr/>
                    <a:lstStyle/>
                    <a:p>
                      <a:endParaRPr lang="en-GB" dirty="0"/>
                    </a:p>
                  </a:txBody>
                  <a:tcPr/>
                </a:tc>
                <a:extLst>
                  <a:ext uri="{0D108BD9-81ED-4DB2-BD59-A6C34878D82A}">
                    <a16:rowId xmlns:a16="http://schemas.microsoft.com/office/drawing/2014/main" val="1545709666"/>
                  </a:ext>
                </a:extLst>
              </a:tr>
            </a:tbl>
          </a:graphicData>
        </a:graphic>
      </p:graphicFrame>
      <p:sp>
        <p:nvSpPr>
          <p:cNvPr id="14" name="TextBox 13"/>
          <p:cNvSpPr txBox="1"/>
          <p:nvPr userDrawn="1"/>
        </p:nvSpPr>
        <p:spPr>
          <a:xfrm>
            <a:off x="562708" y="379828"/>
            <a:ext cx="7174522" cy="584775"/>
          </a:xfrm>
          <a:prstGeom prst="rect">
            <a:avLst/>
          </a:prstGeom>
          <a:noFill/>
        </p:spPr>
        <p:txBody>
          <a:bodyPr wrap="square" rtlCol="0">
            <a:spAutoFit/>
          </a:bodyPr>
          <a:lstStyle/>
          <a:p>
            <a:pPr marL="285750" indent="-285750">
              <a:buFont typeface="Wingdings" panose="05000000000000000000" pitchFamily="2" charset="2"/>
              <a:buChar char="Ø"/>
            </a:pPr>
            <a:r>
              <a:rPr lang="en-US" sz="3200" b="1" u="sng" dirty="0"/>
              <a:t>1. GROUP</a:t>
            </a:r>
            <a:r>
              <a:rPr lang="en-US" sz="3200" b="1" u="sng" baseline="0" dirty="0"/>
              <a:t> MEMBERS</a:t>
            </a:r>
            <a:r>
              <a:rPr lang="en-US" baseline="0" dirty="0"/>
              <a:t>.</a:t>
            </a:r>
            <a:endParaRPr lang="en-GB" dirty="0"/>
          </a:p>
        </p:txBody>
      </p:sp>
    </p:spTree>
    <p:extLst>
      <p:ext uri="{BB962C8B-B14F-4D97-AF65-F5344CB8AC3E}">
        <p14:creationId xmlns:p14="http://schemas.microsoft.com/office/powerpoint/2010/main" val="13175390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85868AF9-1954-46D8-8D17-E6FE736A289C}" type="datetimeFigureOut">
              <a:rPr lang="en-GB" smtClean="0"/>
              <a:t>28/03/2025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37187498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5868AF9-1954-46D8-8D17-E6FE736A289C}" type="datetimeFigureOut">
              <a:rPr lang="en-GB" smtClean="0"/>
              <a:t>28/03/2025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29631099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85868AF9-1954-46D8-8D17-E6FE736A289C}" type="datetimeFigureOut">
              <a:rPr lang="en-GB" smtClean="0"/>
              <a:t>28/03/2025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17038405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85868AF9-1954-46D8-8D17-E6FE736A289C}" type="datetimeFigureOut">
              <a:rPr lang="en-GB" smtClean="0"/>
              <a:t>28/03/2025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314269477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85868AF9-1954-46D8-8D17-E6FE736A289C}" type="datetimeFigureOut">
              <a:rPr lang="en-GB" smtClean="0"/>
              <a:t>28/03/2025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372548456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868AF9-1954-46D8-8D17-E6FE736A289C}" type="datetimeFigureOut">
              <a:rPr lang="en-GB" smtClean="0"/>
              <a:t>28/03/2025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7374786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5868AF9-1954-46D8-8D17-E6FE736A289C}" type="datetimeFigureOut">
              <a:rPr lang="en-GB" smtClean="0"/>
              <a:t>28/03/2025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45806692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5868AF9-1954-46D8-8D17-E6FE736A289C}" type="datetimeFigureOut">
              <a:rPr lang="en-GB" smtClean="0"/>
              <a:t>28/03/2025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167359450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85868AF9-1954-46D8-8D17-E6FE736A289C}" type="datetimeFigureOut">
              <a:rPr lang="en-GB" smtClean="0"/>
              <a:t>28/03/2025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24872167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85868AF9-1954-46D8-8D17-E6FE736A289C}" type="datetimeFigureOut">
              <a:rPr lang="en-GB" smtClean="0"/>
              <a:t>28/03/2025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73E372-2F5D-4995-8055-10E484E42AA9}" type="slidenum">
              <a:rPr lang="en-GB" smtClean="0"/>
              <a:t>‹#›</a:t>
            </a:fld>
            <a:endParaRPr lang="en-GB"/>
          </a:p>
        </p:txBody>
      </p:sp>
    </p:spTree>
    <p:extLst>
      <p:ext uri="{BB962C8B-B14F-4D97-AF65-F5344CB8AC3E}">
        <p14:creationId xmlns:p14="http://schemas.microsoft.com/office/powerpoint/2010/main" val="6521388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 y="182880"/>
            <a:ext cx="11676185" cy="3896751"/>
          </a:xfrm>
          <a:prstGeom prst="rect">
            <a:avLst/>
          </a:prstGeom>
        </p:spPr>
        <p:txBody>
          <a:bodyPr anchor="b">
            <a:normAutofit/>
          </a:bodyPr>
          <a:lstStyle>
            <a:lvl1pPr algn="ctr">
              <a:defRPr sz="6600" b="1" i="0" u="sng" baseline="0">
                <a:solidFill>
                  <a:schemeClr val="bg1"/>
                </a:solidFill>
                <a:latin typeface="Agency FB" panose="020B0503020202020204" pitchFamily="34" charset="0"/>
              </a:defRPr>
            </a:lvl1pPr>
          </a:lstStyle>
          <a:p>
            <a:r>
              <a:rPr lang="en-US" dirty="0"/>
              <a:t>MICROPROCESSORS PROJECT WORK</a:t>
            </a:r>
            <a:br>
              <a:rPr lang="en-US" dirty="0"/>
            </a:br>
            <a:r>
              <a:rPr lang="en-US" dirty="0"/>
              <a:t>GROUP- 15</a:t>
            </a:r>
            <a:endParaRPr lang="en-GB" dirty="0"/>
          </a:p>
        </p:txBody>
      </p:sp>
    </p:spTree>
    <p:extLst>
      <p:ext uri="{BB962C8B-B14F-4D97-AF65-F5344CB8AC3E}">
        <p14:creationId xmlns:p14="http://schemas.microsoft.com/office/powerpoint/2010/main" val="877310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36176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FA97BB0B-8E9C-4F17-A2FF-6580F6FD27E1}" type="datetimeFigureOut">
              <a:rPr lang="en-GB" smtClean="0"/>
              <a:t>28/03/2025</a:t>
            </a:fld>
            <a:endParaRPr lang="en-GB"/>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GB"/>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7F09C571-3BC8-4585-B84B-4FC6EC02ACB1}" type="slidenum">
              <a:rPr lang="en-GB" smtClean="0"/>
              <a:t>‹#›</a:t>
            </a:fld>
            <a:endParaRPr lang="en-GB"/>
          </a:p>
        </p:txBody>
      </p:sp>
    </p:spTree>
    <p:extLst>
      <p:ext uri="{BB962C8B-B14F-4D97-AF65-F5344CB8AC3E}">
        <p14:creationId xmlns:p14="http://schemas.microsoft.com/office/powerpoint/2010/main" val="23212127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a:xfrm>
            <a:off x="838200" y="6356350"/>
            <a:ext cx="2743200" cy="365125"/>
          </a:xfrm>
          <a:prstGeom prst="rect">
            <a:avLst/>
          </a:prstGeom>
        </p:spPr>
        <p:txBody>
          <a:bodyPr/>
          <a:lstStyle/>
          <a:p>
            <a:fld id="{FA97BB0B-8E9C-4F17-A2FF-6580F6FD27E1}" type="datetimeFigureOut">
              <a:rPr lang="en-GB" smtClean="0"/>
              <a:t>28/03/2025</a:t>
            </a:fld>
            <a:endParaRPr lang="en-GB"/>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F09C571-3BC8-4585-B84B-4FC6EC02ACB1}" type="slidenum">
              <a:rPr lang="en-GB" smtClean="0"/>
              <a:t>‹#›</a:t>
            </a:fld>
            <a:endParaRPr lang="en-GB"/>
          </a:p>
        </p:txBody>
      </p:sp>
    </p:spTree>
    <p:extLst>
      <p:ext uri="{BB962C8B-B14F-4D97-AF65-F5344CB8AC3E}">
        <p14:creationId xmlns:p14="http://schemas.microsoft.com/office/powerpoint/2010/main" val="34097013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356350"/>
            <a:ext cx="2743200" cy="365125"/>
          </a:xfrm>
          <a:prstGeom prst="rect">
            <a:avLst/>
          </a:prstGeom>
        </p:spPr>
        <p:txBody>
          <a:bodyPr/>
          <a:lstStyle/>
          <a:p>
            <a:fld id="{FA97BB0B-8E9C-4F17-A2FF-6580F6FD27E1}" type="datetimeFigureOut">
              <a:rPr lang="en-GB" smtClean="0"/>
              <a:t>28/03/2025</a:t>
            </a:fld>
            <a:endParaRPr lang="en-GB"/>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F09C571-3BC8-4585-B84B-4FC6EC02ACB1}" type="slidenum">
              <a:rPr lang="en-GB" smtClean="0"/>
              <a:t>‹#›</a:t>
            </a:fld>
            <a:endParaRPr lang="en-GB"/>
          </a:p>
        </p:txBody>
      </p:sp>
    </p:spTree>
    <p:extLst>
      <p:ext uri="{BB962C8B-B14F-4D97-AF65-F5344CB8AC3E}">
        <p14:creationId xmlns:p14="http://schemas.microsoft.com/office/powerpoint/2010/main" val="29335661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4927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Tree>
    <p:extLst>
      <p:ext uri="{BB962C8B-B14F-4D97-AF65-F5344CB8AC3E}">
        <p14:creationId xmlns:p14="http://schemas.microsoft.com/office/powerpoint/2010/main" val="3822381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accent6">
              <a:lumMod val="50000"/>
            </a:schemeClr>
          </a:fgClr>
          <a:bgClr>
            <a:schemeClr val="bg1"/>
          </a:bgClr>
        </a:pattFill>
        <a:effectLst/>
      </p:bgPr>
    </p:bg>
    <p:spTree>
      <p:nvGrpSpPr>
        <p:cNvPr id="1" name=""/>
        <p:cNvGrpSpPr/>
        <p:nvPr/>
      </p:nvGrpSpPr>
      <p:grpSpPr>
        <a:xfrm>
          <a:off x="0" y="0"/>
          <a:ext cx="0" cy="0"/>
          <a:chOff x="0" y="0"/>
          <a:chExt cx="0" cy="0"/>
        </a:xfrm>
      </p:grpSpPr>
      <p:sp>
        <p:nvSpPr>
          <p:cNvPr id="13" name="Rectangle 12"/>
          <p:cNvSpPr/>
          <p:nvPr userDrawn="1"/>
        </p:nvSpPr>
        <p:spPr>
          <a:xfrm>
            <a:off x="365761" y="-78803"/>
            <a:ext cx="10988040" cy="432000"/>
          </a:xfrm>
          <a:prstGeom prst="rect">
            <a:avLst/>
          </a:prstGeom>
          <a:solidFill>
            <a:schemeClr val="accent6">
              <a:lumMod val="75000"/>
              <a:alpha val="4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extrusionH="57150">
              <a:bevelT h="25400" prst="softRound"/>
            </a:sp3d>
          </a:bodyPr>
          <a:lstStyle/>
          <a:p>
            <a:pPr algn="ctr"/>
            <a:r>
              <a:rPr lang="en-US" dirty="0">
                <a:solidFill>
                  <a:schemeClr val="accent6">
                    <a:lumMod val="50000"/>
                  </a:schemeClr>
                </a:solidFill>
                <a:effectLst>
                  <a:outerShdw blurRad="50800" dist="38100" dir="8100000" algn="tr" rotWithShape="0">
                    <a:prstClr val="black">
                      <a:alpha val="40000"/>
                    </a:prstClr>
                  </a:outerShdw>
                </a:effectLst>
              </a:rPr>
              <a:t>MICROPROCESSORS</a:t>
            </a:r>
            <a:r>
              <a:rPr lang="en-US" baseline="0" dirty="0">
                <a:solidFill>
                  <a:schemeClr val="accent6">
                    <a:lumMod val="50000"/>
                  </a:schemeClr>
                </a:solidFill>
                <a:effectLst>
                  <a:outerShdw blurRad="50800" dist="38100" dir="8100000" algn="tr" rotWithShape="0">
                    <a:prstClr val="black">
                      <a:alpha val="40000"/>
                    </a:prstClr>
                  </a:outerShdw>
                </a:effectLst>
              </a:rPr>
              <a:t> PROJECT WORK – GROUP 15</a:t>
            </a:r>
            <a:endParaRPr lang="en-GB" dirty="0">
              <a:solidFill>
                <a:schemeClr val="accent6">
                  <a:lumMod val="50000"/>
                </a:schemeClr>
              </a:solidFill>
              <a:effectLst>
                <a:outerShdw blurRad="50800" dist="38100" dir="8100000" algn="tr" rotWithShape="0">
                  <a:prstClr val="black">
                    <a:alpha val="40000"/>
                  </a:prstClr>
                </a:outerShdw>
              </a:effectLst>
            </a:endParaRPr>
          </a:p>
        </p:txBody>
      </p:sp>
      <p:sp>
        <p:nvSpPr>
          <p:cNvPr id="12" name="Rectangle 11"/>
          <p:cNvSpPr/>
          <p:nvPr userDrawn="1"/>
        </p:nvSpPr>
        <p:spPr>
          <a:xfrm>
            <a:off x="520505" y="6485206"/>
            <a:ext cx="11493304" cy="372794"/>
          </a:xfrm>
          <a:prstGeom prst="rect">
            <a:avLst/>
          </a:prstGeom>
          <a:solidFill>
            <a:srgbClr val="002060">
              <a:alpha val="58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Isosceles Triangle 7"/>
          <p:cNvSpPr/>
          <p:nvPr userDrawn="1"/>
        </p:nvSpPr>
        <p:spPr>
          <a:xfrm rot="10800000">
            <a:off x="-990600" y="-78801"/>
            <a:ext cx="1800665" cy="1209822"/>
          </a:xfrm>
          <a:prstGeom prst="triangle">
            <a:avLst/>
          </a:prstGeom>
          <a:solidFill>
            <a:schemeClr val="accent3">
              <a:lumMod val="50000"/>
            </a:schemeClr>
          </a:solidFill>
          <a:effectLst>
            <a:glow rad="63500">
              <a:schemeClr val="accent3">
                <a:satMod val="175000"/>
                <a:alpha val="40000"/>
              </a:schemeClr>
            </a:glow>
            <a:outerShdw blurRad="50800" dist="38100" dir="2700000" algn="tl"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Isosceles Triangle 8"/>
          <p:cNvSpPr/>
          <p:nvPr userDrawn="1"/>
        </p:nvSpPr>
        <p:spPr>
          <a:xfrm rot="17534614">
            <a:off x="10817274" y="-970947"/>
            <a:ext cx="1296183" cy="2293588"/>
          </a:xfrm>
          <a:prstGeom prst="triangle">
            <a:avLst/>
          </a:prstGeom>
          <a:solidFill>
            <a:schemeClr val="accent3">
              <a:lumMod val="50000"/>
            </a:schemeClr>
          </a:solidFill>
          <a:effectLst>
            <a:glow rad="63500">
              <a:schemeClr val="accent3">
                <a:satMod val="175000"/>
                <a:alpha val="40000"/>
              </a:schemeClr>
            </a:glow>
            <a:outerShdw blurRad="50800" dist="38100" dir="2700000" algn="tl"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Isosceles Triangle 9"/>
          <p:cNvSpPr/>
          <p:nvPr userDrawn="1"/>
        </p:nvSpPr>
        <p:spPr>
          <a:xfrm rot="7794091">
            <a:off x="-267091" y="5711206"/>
            <a:ext cx="1296183" cy="2293588"/>
          </a:xfrm>
          <a:prstGeom prst="triangle">
            <a:avLst/>
          </a:prstGeom>
          <a:solidFill>
            <a:schemeClr val="accent3">
              <a:lumMod val="50000"/>
            </a:schemeClr>
          </a:solidFill>
          <a:effectLst>
            <a:glow rad="63500">
              <a:schemeClr val="accent3">
                <a:satMod val="175000"/>
                <a:alpha val="40000"/>
              </a:schemeClr>
            </a:glow>
            <a:outerShdw blurRad="50800" dist="38100" dir="2700000" algn="tl"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Isosceles Triangle 10"/>
          <p:cNvSpPr/>
          <p:nvPr userDrawn="1"/>
        </p:nvSpPr>
        <p:spPr>
          <a:xfrm rot="6915879">
            <a:off x="11496344" y="6118548"/>
            <a:ext cx="1800665" cy="1209822"/>
          </a:xfrm>
          <a:prstGeom prst="triangle">
            <a:avLst/>
          </a:prstGeom>
          <a:solidFill>
            <a:schemeClr val="accent3">
              <a:lumMod val="50000"/>
            </a:schemeClr>
          </a:solidFill>
          <a:effectLst>
            <a:glow rad="63500">
              <a:schemeClr val="accent3">
                <a:satMod val="175000"/>
                <a:alpha val="40000"/>
              </a:schemeClr>
            </a:glow>
            <a:outerShdw blurRad="50800" dist="38100" dir="2700000" algn="tl" rotWithShape="0">
              <a:prstClr val="black">
                <a:alpha val="40000"/>
              </a:prstClr>
            </a:outerShdw>
          </a:effectLst>
          <a:scene3d>
            <a:camera prst="orthographicFront"/>
            <a:lightRig rig="threePt" dir="t"/>
          </a:scene3d>
          <a:sp3d>
            <a:bevelT w="114300" prst="hardEdg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Slide Number Placeholder 1"/>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2A738C-4FE2-4533-8CD5-A2A4D58CA951}" type="slidenum">
              <a:rPr lang="en-GB" smtClean="0"/>
              <a:t>‹#›</a:t>
            </a:fld>
            <a:endParaRPr lang="en-GB"/>
          </a:p>
        </p:txBody>
      </p:sp>
    </p:spTree>
    <p:extLst>
      <p:ext uri="{BB962C8B-B14F-4D97-AF65-F5344CB8AC3E}">
        <p14:creationId xmlns:p14="http://schemas.microsoft.com/office/powerpoint/2010/main" val="1702526838"/>
      </p:ext>
    </p:extLst>
  </p:cSld>
  <p:clrMap bg1="lt1" tx1="dk1" bg2="lt2" tx2="dk2" accent1="accent1" accent2="accent2" accent3="accent3" accent4="accent4" accent5="accent5" accent6="accent6" hlink="hlink" folHlink="folHlink"/>
  <p:sldLayoutIdLst>
    <p:sldLayoutId id="2147483667"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65" r:id="rId10"/>
    <p:sldLayoutId id="2147483664" r:id="rId11"/>
    <p:sldLayoutId id="2147483663" r:id="rId12"/>
    <p:sldLayoutId id="2147483649" r:id="rId13"/>
    <p:sldLayoutId id="2147483652" r:id="rId14"/>
    <p:sldLayoutId id="2147483657" r:id="rId15"/>
    <p:sldLayoutId id="2147483658" r:id="rId16"/>
    <p:sldLayoutId id="2147483659" r:id="rId17"/>
    <p:sldLayoutId id="2147483660" r:id="rId18"/>
  </p:sldLayoutIdLst>
  <p:txStyles>
    <p:titleStyle>
      <a:lvl1pPr algn="l" defTabSz="914400" rtl="0" eaLnBrk="1" latinLnBrk="0" hangingPunct="1">
        <a:lnSpc>
          <a:spcPct val="90000"/>
        </a:lnSpc>
        <a:spcBef>
          <a:spcPct val="0"/>
        </a:spcBef>
        <a:buNone/>
        <a:defRPr sz="2800" kern="1200">
          <a:solidFill>
            <a:schemeClr val="tx1"/>
          </a:solidFill>
          <a:latin typeface="AR CENA"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 CENA"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 CENA" panose="020000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 CENA" panose="020000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 CENA" panose="020000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 CENA"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68AF9-1954-46D8-8D17-E6FE736A289C}" type="datetimeFigureOut">
              <a:rPr lang="en-GB" smtClean="0"/>
              <a:t>28/03/2025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73E372-2F5D-4995-8055-10E484E42AA9}" type="slidenum">
              <a:rPr lang="en-GB" smtClean="0"/>
              <a:t>‹#›</a:t>
            </a:fld>
            <a:endParaRPr lang="en-GB"/>
          </a:p>
        </p:txBody>
      </p:sp>
    </p:spTree>
    <p:extLst>
      <p:ext uri="{BB962C8B-B14F-4D97-AF65-F5344CB8AC3E}">
        <p14:creationId xmlns:p14="http://schemas.microsoft.com/office/powerpoint/2010/main" val="2206042993"/>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papers.ssrn.com/sol3/papers.cfm?abstract_id=5060859" TargetMode="External"/><Relationship Id="rId2" Type="http://schemas.openxmlformats.org/officeDocument/2006/relationships/hyperlink" Target="https://www.academia.edu/42077056/Implementation_of_a_Smart_AC_Automation_System_with_Room_Temperature_Prediction" TargetMode="External"/><Relationship Id="rId1" Type="http://schemas.openxmlformats.org/officeDocument/2006/relationships/slideLayout" Target="../slideLayouts/slideLayout5.xml"/><Relationship Id="rId6" Type="http://schemas.openxmlformats.org/officeDocument/2006/relationships/hyperlink" Target="https://create.arduino.cc/projecthub" TargetMode="External"/><Relationship Id="rId5" Type="http://schemas.openxmlformats.org/officeDocument/2006/relationships/hyperlink" Target="https://cielowigle.com/" TargetMode="External"/><Relationship Id="rId4" Type="http://schemas.openxmlformats.org/officeDocument/2006/relationships/hyperlink" Target="https://www.researchgate.net/publication/311241163_Enabling_Smart_Air_Condition_by_Sensor_Development_A_Review"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ijeetc.com/upload%20file/2021/0319/20210319031711178.pdf" TargetMode="External"/><Relationship Id="rId2" Type="http://schemas.openxmlformats.org/officeDocument/2006/relationships/hyperlink" Target="https://www.designnews.com/" TargetMode="External"/><Relationship Id="rId1" Type="http://schemas.openxmlformats.org/officeDocument/2006/relationships/slideLayout" Target="../slideLayouts/slideLayout5.xml"/><Relationship Id="rId4" Type="http://schemas.openxmlformats.org/officeDocument/2006/relationships/hyperlink" Target="https://www.sciencedirect.com/science/article/pii/S2666123323000612"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tile tx="-3175000" ty="0" sx="100000" sy="100000" flip="xy" algn="tl"/>
        </a:blipFill>
        <a:effectLst/>
      </p:bgPr>
    </p:bg>
    <p:spTree>
      <p:nvGrpSpPr>
        <p:cNvPr id="1" name=""/>
        <p:cNvGrpSpPr/>
        <p:nvPr/>
      </p:nvGrpSpPr>
      <p:grpSpPr>
        <a:xfrm>
          <a:off x="0" y="0"/>
          <a:ext cx="0" cy="0"/>
          <a:chOff x="0" y="0"/>
          <a:chExt cx="0" cy="0"/>
        </a:xfrm>
      </p:grpSpPr>
      <p:sp>
        <p:nvSpPr>
          <p:cNvPr id="4" name="TextBox 3"/>
          <p:cNvSpPr txBox="1"/>
          <p:nvPr/>
        </p:nvSpPr>
        <p:spPr>
          <a:xfrm>
            <a:off x="293757" y="1218098"/>
            <a:ext cx="7402443" cy="3724096"/>
          </a:xfrm>
          <a:prstGeom prst="rect">
            <a:avLst/>
          </a:prstGeom>
          <a:noFill/>
        </p:spPr>
        <p:txBody>
          <a:bodyPr wrap="square" rtlCol="0">
            <a:spAutoFit/>
          </a:bodyPr>
          <a:lstStyle/>
          <a:p>
            <a:pPr algn="ctr"/>
            <a:r>
              <a:rPr lang="en-US" sz="3600" b="1" dirty="0">
                <a:solidFill>
                  <a:schemeClr val="bg1"/>
                </a:solidFill>
              </a:rPr>
              <a:t>MICROPROCESSORS PROJECT</a:t>
            </a:r>
          </a:p>
          <a:p>
            <a:pPr algn="ctr"/>
            <a:r>
              <a:rPr lang="en-US" sz="6000" b="1" dirty="0">
                <a:solidFill>
                  <a:schemeClr val="bg1"/>
                </a:solidFill>
              </a:rPr>
              <a:t>GROUP- 15</a:t>
            </a:r>
          </a:p>
          <a:p>
            <a:pPr algn="ctr"/>
            <a:endParaRPr lang="en-US" sz="1600" b="1" dirty="0">
              <a:solidFill>
                <a:schemeClr val="bg1"/>
              </a:solidFill>
            </a:endParaRPr>
          </a:p>
          <a:p>
            <a:pPr algn="ctr"/>
            <a:endParaRPr lang="en-US" sz="6000" b="1" dirty="0">
              <a:solidFill>
                <a:schemeClr val="bg1"/>
              </a:solidFill>
            </a:endParaRPr>
          </a:p>
          <a:p>
            <a:pPr algn="ctr"/>
            <a:r>
              <a:rPr lang="en-US" sz="6000" b="1" dirty="0">
                <a:solidFill>
                  <a:schemeClr val="bg1"/>
                </a:solidFill>
              </a:rPr>
              <a:t>SMART AC ADJUSTER</a:t>
            </a:r>
            <a:endParaRPr lang="en-GB" sz="6000" b="1" dirty="0">
              <a:solidFill>
                <a:schemeClr val="bg1"/>
              </a:solidFill>
            </a:endParaRPr>
          </a:p>
        </p:txBody>
      </p:sp>
      <p:graphicFrame>
        <p:nvGraphicFramePr>
          <p:cNvPr id="2" name="Table 1">
            <a:extLst>
              <a:ext uri="{FF2B5EF4-FFF2-40B4-BE49-F238E27FC236}">
                <a16:creationId xmlns:a16="http://schemas.microsoft.com/office/drawing/2014/main" id="{A8D10654-95A1-1972-3E5B-23272E6F1B80}"/>
              </a:ext>
            </a:extLst>
          </p:cNvPr>
          <p:cNvGraphicFramePr>
            <a:graphicFrameLocks noGrp="1"/>
          </p:cNvGraphicFramePr>
          <p:nvPr>
            <p:extLst>
              <p:ext uri="{D42A27DB-BD31-4B8C-83A1-F6EECF244321}">
                <p14:modId xmlns:p14="http://schemas.microsoft.com/office/powerpoint/2010/main" val="270394670"/>
              </p:ext>
            </p:extLst>
          </p:nvPr>
        </p:nvGraphicFramePr>
        <p:xfrm>
          <a:off x="8267700" y="1218098"/>
          <a:ext cx="3213100" cy="3670466"/>
        </p:xfrm>
        <a:graphic>
          <a:graphicData uri="http://schemas.openxmlformats.org/drawingml/2006/table">
            <a:tbl>
              <a:tblPr firstRow="1" firstCol="1" bandRow="1">
                <a:tableStyleId>{B301B821-A1FF-4177-AEE7-76D212191A09}</a:tableStyleId>
              </a:tblPr>
              <a:tblGrid>
                <a:gridCol w="3213100">
                  <a:extLst>
                    <a:ext uri="{9D8B030D-6E8A-4147-A177-3AD203B41FA5}">
                      <a16:colId xmlns:a16="http://schemas.microsoft.com/office/drawing/2014/main" val="462332040"/>
                    </a:ext>
                  </a:extLst>
                </a:gridCol>
              </a:tblGrid>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YAMOAH, Darien Kwesi Kusi</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1321793433"/>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a:effectLst/>
                        </a:rPr>
                        <a:t>YAWSON, Ernest Arkoh</a:t>
                      </a:r>
                      <a:endParaRPr lang="en-US" sz="1100" kern="10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655868143"/>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a:effectLst/>
                        </a:rPr>
                        <a:t>NINNONI, Reuben Mwinzie</a:t>
                      </a:r>
                      <a:endParaRPr lang="en-US" sz="1100" kern="10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2136281548"/>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ARHIN, Fredrick</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1714661471"/>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ARTHUR, Elvy Ekow</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1976436200"/>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ARTHUR, Keziah Naana Aba</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2915131559"/>
                  </a:ext>
                </a:extLst>
              </a:tr>
              <a:tr h="36196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a:effectLst/>
                        </a:rPr>
                        <a:t>ARYEE, Papa Kofi Ankobiah</a:t>
                      </a:r>
                      <a:endParaRPr lang="en-US" sz="1100" kern="10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3544567988"/>
                  </a:ext>
                </a:extLst>
              </a:tr>
              <a:tr h="35560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ARYEETEY, Rodney-Roy Ebenezer</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3271347800"/>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ASAMOAH, Michel Boadi</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1732873249"/>
                  </a:ext>
                </a:extLst>
              </a:tr>
              <a:tr h="348190">
                <a:tc>
                  <a:txBody>
                    <a:bodyPr/>
                    <a:lstStyle/>
                    <a:p>
                      <a:pPr marL="342900" marR="0" lvl="0" indent="-342900">
                        <a:lnSpc>
                          <a:spcPct val="110000"/>
                        </a:lnSpc>
                        <a:spcBef>
                          <a:spcPts val="600"/>
                        </a:spcBef>
                        <a:spcAft>
                          <a:spcPts val="1000"/>
                        </a:spcAft>
                        <a:buFont typeface="Wingdings" panose="05000000000000000000" pitchFamily="2" charset="2"/>
                        <a:buChar char=""/>
                      </a:pPr>
                      <a:r>
                        <a:rPr lang="en-US" sz="1600" kern="100" dirty="0">
                          <a:effectLst/>
                        </a:rPr>
                        <a:t>ASAMOAH, Philip</a:t>
                      </a:r>
                      <a:endParaRPr lang="en-US" sz="1100" kern="100" dirty="0">
                        <a:solidFill>
                          <a:srgbClr val="595959"/>
                        </a:solidFill>
                        <a:effectLst/>
                        <a:latin typeface="Constantia" panose="02030602050306030303" pitchFamily="18" charset="0"/>
                        <a:ea typeface="Constantia" panose="02030602050306030303" pitchFamily="18" charset="0"/>
                        <a:cs typeface="Constantia" panose="02030602050306030303" pitchFamily="18" charset="0"/>
                      </a:endParaRPr>
                    </a:p>
                  </a:txBody>
                  <a:tcPr marL="68580" marR="68580" marT="0" marB="0" anchor="b"/>
                </a:tc>
                <a:extLst>
                  <a:ext uri="{0D108BD9-81ED-4DB2-BD59-A6C34878D82A}">
                    <a16:rowId xmlns:a16="http://schemas.microsoft.com/office/drawing/2014/main" val="299274668"/>
                  </a:ext>
                </a:extLst>
              </a:tr>
            </a:tbl>
          </a:graphicData>
        </a:graphic>
      </p:graphicFrame>
    </p:spTree>
    <p:extLst>
      <p:ext uri="{BB962C8B-B14F-4D97-AF65-F5344CB8AC3E}">
        <p14:creationId xmlns:p14="http://schemas.microsoft.com/office/powerpoint/2010/main" val="3461408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5687" r="37843"/>
          <a:stretch/>
        </p:blipFill>
        <p:spPr>
          <a:xfrm>
            <a:off x="497700" y="1089653"/>
            <a:ext cx="7236600" cy="5273047"/>
          </a:xfrm>
          <a:prstGeom prst="rect">
            <a:avLst/>
          </a:prstGeom>
        </p:spPr>
      </p:pic>
      <p:sp>
        <p:nvSpPr>
          <p:cNvPr id="4" name="TextBox 3"/>
          <p:cNvSpPr txBox="1"/>
          <p:nvPr/>
        </p:nvSpPr>
        <p:spPr>
          <a:xfrm>
            <a:off x="4811561" y="312277"/>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5" name="TextBox 4"/>
          <p:cNvSpPr txBox="1"/>
          <p:nvPr/>
        </p:nvSpPr>
        <p:spPr>
          <a:xfrm>
            <a:off x="4386124" y="627988"/>
            <a:ext cx="3213444" cy="461665"/>
          </a:xfrm>
          <a:prstGeom prst="rect">
            <a:avLst/>
          </a:prstGeom>
          <a:noFill/>
        </p:spPr>
        <p:txBody>
          <a:bodyPr wrap="none" rtlCol="0">
            <a:spAutoFit/>
          </a:bodyPr>
          <a:lstStyle/>
          <a:p>
            <a:r>
              <a:rPr lang="en-US" sz="2400" b="1" u="sng" dirty="0">
                <a:latin typeface="+mj-lt"/>
              </a:rPr>
              <a:t>OVERVIEW OF THE CODE</a:t>
            </a:r>
            <a:endParaRPr lang="en-GB" sz="2400" b="1" u="sng" dirty="0">
              <a:latin typeface="+mj-lt"/>
            </a:endParaRPr>
          </a:p>
        </p:txBody>
      </p:sp>
    </p:spTree>
    <p:extLst>
      <p:ext uri="{BB962C8B-B14F-4D97-AF65-F5344CB8AC3E}">
        <p14:creationId xmlns:p14="http://schemas.microsoft.com/office/powerpoint/2010/main" val="3038514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6079" r="64164"/>
          <a:stretch/>
        </p:blipFill>
        <p:spPr>
          <a:xfrm>
            <a:off x="630180" y="1078705"/>
            <a:ext cx="6291320" cy="5240773"/>
          </a:xfrm>
          <a:prstGeom prst="rect">
            <a:avLst/>
          </a:prstGeom>
        </p:spPr>
      </p:pic>
      <p:sp>
        <p:nvSpPr>
          <p:cNvPr id="5" name="TextBox 4"/>
          <p:cNvSpPr txBox="1"/>
          <p:nvPr/>
        </p:nvSpPr>
        <p:spPr>
          <a:xfrm>
            <a:off x="4925861" y="321140"/>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6" name="TextBox 5"/>
          <p:cNvSpPr txBox="1"/>
          <p:nvPr/>
        </p:nvSpPr>
        <p:spPr>
          <a:xfrm>
            <a:off x="4500424" y="617040"/>
            <a:ext cx="3213444" cy="461665"/>
          </a:xfrm>
          <a:prstGeom prst="rect">
            <a:avLst/>
          </a:prstGeom>
          <a:noFill/>
        </p:spPr>
        <p:txBody>
          <a:bodyPr wrap="none" rtlCol="0">
            <a:spAutoFit/>
          </a:bodyPr>
          <a:lstStyle/>
          <a:p>
            <a:r>
              <a:rPr lang="en-US" sz="2400" b="1" u="sng" dirty="0">
                <a:latin typeface="+mj-lt"/>
              </a:rPr>
              <a:t>OVERVIEW OF THE CODE</a:t>
            </a:r>
            <a:endParaRPr lang="en-GB" sz="2400" b="1" u="sng" dirty="0">
              <a:latin typeface="+mj-lt"/>
            </a:endParaRPr>
          </a:p>
        </p:txBody>
      </p:sp>
    </p:spTree>
    <p:extLst>
      <p:ext uri="{BB962C8B-B14F-4D97-AF65-F5344CB8AC3E}">
        <p14:creationId xmlns:p14="http://schemas.microsoft.com/office/powerpoint/2010/main" val="12718467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4" name="TextBox 3"/>
          <p:cNvSpPr txBox="1"/>
          <p:nvPr/>
        </p:nvSpPr>
        <p:spPr>
          <a:xfrm>
            <a:off x="5085704" y="381000"/>
            <a:ext cx="2094612" cy="523220"/>
          </a:xfrm>
          <a:prstGeom prst="rect">
            <a:avLst/>
          </a:prstGeom>
          <a:noFill/>
        </p:spPr>
        <p:txBody>
          <a:bodyPr wrap="none" rtlCol="0">
            <a:spAutoFit/>
          </a:bodyPr>
          <a:lstStyle/>
          <a:p>
            <a:r>
              <a:rPr lang="en-US" sz="2800" b="1" u="sng" dirty="0"/>
              <a:t>SIMULATION</a:t>
            </a:r>
            <a:endParaRPr lang="en-GB" sz="2800" b="1" u="sng" dirty="0"/>
          </a:p>
        </p:txBody>
      </p:sp>
      <p:pic>
        <p:nvPicPr>
          <p:cNvPr id="3" name="SIMULATI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89046" y="1010238"/>
            <a:ext cx="9382539" cy="4714702"/>
          </a:xfrm>
          <a:prstGeom prst="rect">
            <a:avLst/>
          </a:prstGeom>
        </p:spPr>
      </p:pic>
      <p:sp>
        <p:nvSpPr>
          <p:cNvPr id="5" name="TextBox 4"/>
          <p:cNvSpPr txBox="1"/>
          <p:nvPr/>
        </p:nvSpPr>
        <p:spPr>
          <a:xfrm>
            <a:off x="278296" y="1166190"/>
            <a:ext cx="2014330" cy="4524315"/>
          </a:xfrm>
          <a:prstGeom prst="rect">
            <a:avLst/>
          </a:prstGeom>
          <a:noFill/>
        </p:spPr>
        <p:txBody>
          <a:bodyPr wrap="square" rtlCol="0">
            <a:spAutoFit/>
          </a:bodyPr>
          <a:lstStyle/>
          <a:p>
            <a:pPr marL="342900" indent="-342900">
              <a:buFont typeface="Courier New" panose="02070309020205020404" pitchFamily="49" charset="0"/>
              <a:buChar char="o"/>
            </a:pPr>
            <a:r>
              <a:rPr lang="en-US" sz="2400" b="1" dirty="0">
                <a:latin typeface="Agency FB" panose="020B0503020202020204" pitchFamily="34" charset="0"/>
              </a:rPr>
              <a:t>The video shows the simulation of the AC Adjuster, responding to changes in humidity and temperature while conserving energy.</a:t>
            </a:r>
            <a:endParaRPr lang="en-GB" sz="2400" b="1" dirty="0">
              <a:latin typeface="Agency FB" panose="020B0503020202020204" pitchFamily="34" charset="0"/>
            </a:endParaRPr>
          </a:p>
        </p:txBody>
      </p:sp>
    </p:spTree>
    <p:extLst>
      <p:ext uri="{BB962C8B-B14F-4D97-AF65-F5344CB8AC3E}">
        <p14:creationId xmlns:p14="http://schemas.microsoft.com/office/powerpoint/2010/main" val="12053497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2539607" y="330200"/>
            <a:ext cx="6140014" cy="523220"/>
          </a:xfrm>
          <a:prstGeom prst="rect">
            <a:avLst/>
          </a:prstGeom>
          <a:noFill/>
        </p:spPr>
        <p:txBody>
          <a:bodyPr wrap="none" rtlCol="0">
            <a:spAutoFit/>
          </a:bodyPr>
          <a:lstStyle/>
          <a:p>
            <a:r>
              <a:rPr lang="en-US" sz="2800" b="1" u="sng" dirty="0"/>
              <a:t>DEMONSTRATION AND KEY TAKEAWAYS</a:t>
            </a:r>
            <a:endParaRPr lang="en-GB" sz="2800" b="1" u="sng" dirty="0"/>
          </a:p>
        </p:txBody>
      </p:sp>
      <p:sp>
        <p:nvSpPr>
          <p:cNvPr id="4" name="TextBox 3"/>
          <p:cNvSpPr txBox="1"/>
          <p:nvPr/>
        </p:nvSpPr>
        <p:spPr>
          <a:xfrm>
            <a:off x="520700" y="1104900"/>
            <a:ext cx="10718800" cy="4401205"/>
          </a:xfrm>
          <a:prstGeom prst="rect">
            <a:avLst/>
          </a:prstGeom>
          <a:noFill/>
        </p:spPr>
        <p:txBody>
          <a:bodyPr wrap="square" rtlCol="0">
            <a:spAutoFit/>
          </a:bodyPr>
          <a:lstStyle/>
          <a:p>
            <a:pPr marL="457200" indent="-457200">
              <a:buAutoNum type="arabicPeriod"/>
            </a:pPr>
            <a:r>
              <a:rPr lang="en-US" sz="2000" b="1" u="sng" dirty="0"/>
              <a:t>REAL TIME TEMPERATURE READINGS:</a:t>
            </a:r>
          </a:p>
          <a:p>
            <a:pPr marL="342900" indent="-342900">
              <a:buFont typeface="Courier New" panose="02070309020205020404" pitchFamily="49" charset="0"/>
              <a:buChar char="o"/>
            </a:pPr>
            <a:r>
              <a:rPr lang="en-US" sz="2000" dirty="0"/>
              <a:t>The system continuously reads the temperature from the DHT22 Sensor.</a:t>
            </a:r>
          </a:p>
          <a:p>
            <a:pPr marL="342900" indent="-342900">
              <a:buFont typeface="Courier New" panose="02070309020205020404" pitchFamily="49" charset="0"/>
              <a:buChar char="o"/>
            </a:pPr>
            <a:r>
              <a:rPr lang="en-US" sz="2000" dirty="0"/>
              <a:t>It displays temperature readings on the MONITOR for debugging.</a:t>
            </a:r>
          </a:p>
          <a:p>
            <a:pPr marL="342900" indent="-342900">
              <a:buFont typeface="Courier New" panose="02070309020205020404" pitchFamily="49" charset="0"/>
              <a:buChar char="o"/>
            </a:pPr>
            <a:endParaRPr lang="en-US" sz="2000" dirty="0"/>
          </a:p>
          <a:p>
            <a:pPr marL="342900" indent="-342900">
              <a:buFont typeface="Wingdings" panose="05000000000000000000" pitchFamily="2" charset="2"/>
              <a:buChar char="Ø"/>
            </a:pPr>
            <a:r>
              <a:rPr lang="en-US" sz="2000" b="1" u="sng" dirty="0"/>
              <a:t>KEY TAKEAWAYS:</a:t>
            </a:r>
          </a:p>
          <a:p>
            <a:pPr marL="342900" indent="-342900">
              <a:buFont typeface="Wingdings" panose="05000000000000000000" pitchFamily="2" charset="2"/>
              <a:buChar char="§"/>
            </a:pPr>
            <a:r>
              <a:rPr lang="en-US" sz="2000" dirty="0"/>
              <a:t>Temperature is updated every 5 seconds.</a:t>
            </a:r>
          </a:p>
          <a:p>
            <a:pPr marL="342900" indent="-342900">
              <a:buFont typeface="Wingdings" panose="05000000000000000000" pitchFamily="2" charset="2"/>
              <a:buChar char="§"/>
            </a:pPr>
            <a:r>
              <a:rPr lang="en-US" sz="2000" dirty="0"/>
              <a:t>The system automatically turns the AC ON/OFF based on the set threshold.</a:t>
            </a:r>
          </a:p>
          <a:p>
            <a:endParaRPr lang="en-US" sz="2000" dirty="0"/>
          </a:p>
          <a:p>
            <a:r>
              <a:rPr lang="en-US" sz="2000" b="1" dirty="0"/>
              <a:t>2. </a:t>
            </a:r>
            <a:r>
              <a:rPr lang="en-US" sz="2000" b="1" u="sng" dirty="0"/>
              <a:t>AC CONTROL OUTPUT (IR SIGNAL):</a:t>
            </a:r>
          </a:p>
          <a:p>
            <a:pPr marL="342900" indent="-342900">
              <a:buFont typeface="Courier New" panose="02070309020205020404" pitchFamily="49" charset="0"/>
              <a:buChar char="o"/>
            </a:pPr>
            <a:r>
              <a:rPr lang="en-US" sz="2000" dirty="0"/>
              <a:t>An infrared signal is sent to control the AC.</a:t>
            </a:r>
          </a:p>
          <a:p>
            <a:endParaRPr lang="en-US" sz="2000" dirty="0"/>
          </a:p>
          <a:p>
            <a:pPr marL="342900" indent="-342900">
              <a:buFont typeface="Wingdings" panose="05000000000000000000" pitchFamily="2" charset="2"/>
              <a:buChar char="Ø"/>
            </a:pPr>
            <a:r>
              <a:rPr lang="en-US" sz="2000" b="1" u="sng" dirty="0"/>
              <a:t>KEY TAKEAWAYS:</a:t>
            </a:r>
          </a:p>
          <a:p>
            <a:pPr marL="342900" indent="-342900">
              <a:buFont typeface="Courier New" panose="02070309020205020404" pitchFamily="49" charset="0"/>
              <a:buChar char="o"/>
            </a:pPr>
            <a:r>
              <a:rPr lang="en-US" sz="2000" dirty="0"/>
              <a:t>The IR LED blinks when sending an IR signal.</a:t>
            </a:r>
          </a:p>
          <a:p>
            <a:pPr marL="342900" indent="-342900">
              <a:buFont typeface="Courier New" panose="02070309020205020404" pitchFamily="49" charset="0"/>
              <a:buChar char="o"/>
            </a:pPr>
            <a:r>
              <a:rPr lang="en-US" sz="2000" dirty="0"/>
              <a:t>The AC unit responds immediately to the control signal.</a:t>
            </a:r>
          </a:p>
        </p:txBody>
      </p:sp>
    </p:spTree>
    <p:extLst>
      <p:ext uri="{BB962C8B-B14F-4D97-AF65-F5344CB8AC3E}">
        <p14:creationId xmlns:p14="http://schemas.microsoft.com/office/powerpoint/2010/main" val="3549988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2539607" y="330200"/>
            <a:ext cx="6140014" cy="523220"/>
          </a:xfrm>
          <a:prstGeom prst="rect">
            <a:avLst/>
          </a:prstGeom>
          <a:noFill/>
        </p:spPr>
        <p:txBody>
          <a:bodyPr wrap="none" rtlCol="0">
            <a:spAutoFit/>
          </a:bodyPr>
          <a:lstStyle/>
          <a:p>
            <a:r>
              <a:rPr lang="en-US" sz="2800" b="1" u="sng" dirty="0"/>
              <a:t>DEMONSTRATION AND KEY TAKEAWAYS</a:t>
            </a:r>
            <a:endParaRPr lang="en-GB" sz="2800" b="1" u="sng" dirty="0"/>
          </a:p>
        </p:txBody>
      </p:sp>
      <p:sp>
        <p:nvSpPr>
          <p:cNvPr id="4" name="TextBox 3"/>
          <p:cNvSpPr txBox="1"/>
          <p:nvPr/>
        </p:nvSpPr>
        <p:spPr>
          <a:xfrm>
            <a:off x="685800" y="952500"/>
            <a:ext cx="10312400" cy="1692771"/>
          </a:xfrm>
          <a:prstGeom prst="rect">
            <a:avLst/>
          </a:prstGeom>
          <a:noFill/>
        </p:spPr>
        <p:txBody>
          <a:bodyPr wrap="square" rtlCol="0">
            <a:spAutoFit/>
          </a:bodyPr>
          <a:lstStyle/>
          <a:p>
            <a:pPr marL="342900" indent="-342900">
              <a:buFont typeface="Arial" panose="020B0604020202020204" pitchFamily="34" charset="0"/>
              <a:buChar char="•"/>
            </a:pPr>
            <a:r>
              <a:rPr lang="en-US" sz="2400" b="1" u="sng" dirty="0"/>
              <a:t>EFFECTIVENESS OF THE SYSTEM:</a:t>
            </a:r>
          </a:p>
          <a:p>
            <a:pPr marL="342900" indent="-342900">
              <a:buFont typeface="Wingdings" panose="05000000000000000000" pitchFamily="2" charset="2"/>
              <a:buChar char="Ø"/>
            </a:pPr>
            <a:r>
              <a:rPr lang="en-US" sz="2000" dirty="0"/>
              <a:t>The system </a:t>
            </a:r>
            <a:r>
              <a:rPr lang="en-US" sz="2000" dirty="0" err="1"/>
              <a:t>succesfully</a:t>
            </a:r>
            <a:r>
              <a:rPr lang="en-US" sz="2000" dirty="0"/>
              <a:t> maintains a stable room temperature by automatically.</a:t>
            </a:r>
          </a:p>
          <a:p>
            <a:pPr marL="342900" indent="-342900">
              <a:buFont typeface="Wingdings" panose="05000000000000000000" pitchFamily="2" charset="2"/>
              <a:buChar char="Ø"/>
            </a:pPr>
            <a:r>
              <a:rPr lang="en-US" sz="2000" dirty="0"/>
              <a:t>It reduces energy consumption by turning the AC </a:t>
            </a:r>
            <a:r>
              <a:rPr lang="en-US" sz="2000" b="1" dirty="0"/>
              <a:t>OFF</a:t>
            </a:r>
            <a:r>
              <a:rPr lang="en-US" sz="2000" dirty="0"/>
              <a:t> when not needed.</a:t>
            </a:r>
          </a:p>
          <a:p>
            <a:pPr marL="342900" indent="-342900">
              <a:buFont typeface="Wingdings" panose="05000000000000000000" pitchFamily="2" charset="2"/>
              <a:buChar char="Ø"/>
            </a:pPr>
            <a:r>
              <a:rPr lang="en-US" sz="2000" dirty="0"/>
              <a:t>The simulation conducted using </a:t>
            </a:r>
            <a:r>
              <a:rPr lang="en-US" sz="2000" dirty="0" err="1"/>
              <a:t>Wokwi</a:t>
            </a:r>
            <a:r>
              <a:rPr lang="en-US" sz="2000" dirty="0"/>
              <a:t> confirmed the correctness of the </a:t>
            </a:r>
            <a:r>
              <a:rPr lang="en-US" sz="2000"/>
              <a:t>system’s software logic.</a:t>
            </a:r>
            <a:endParaRPr lang="en-GB" sz="2000" dirty="0"/>
          </a:p>
        </p:txBody>
      </p:sp>
    </p:spTree>
    <p:extLst>
      <p:ext uri="{BB962C8B-B14F-4D97-AF65-F5344CB8AC3E}">
        <p14:creationId xmlns:p14="http://schemas.microsoft.com/office/powerpoint/2010/main" val="36697815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572944" y="495300"/>
            <a:ext cx="2165786" cy="523220"/>
          </a:xfrm>
          <a:prstGeom prst="rect">
            <a:avLst/>
          </a:prstGeom>
          <a:noFill/>
        </p:spPr>
        <p:txBody>
          <a:bodyPr wrap="none" rtlCol="0">
            <a:spAutoFit/>
          </a:bodyPr>
          <a:lstStyle/>
          <a:p>
            <a:r>
              <a:rPr lang="en-US" sz="2800" b="1" u="sng" dirty="0"/>
              <a:t>CONCLUSION</a:t>
            </a:r>
            <a:endParaRPr lang="en-GB" sz="2800" b="1" u="sng" dirty="0"/>
          </a:p>
        </p:txBody>
      </p:sp>
      <p:sp>
        <p:nvSpPr>
          <p:cNvPr id="4" name="TextBox 3"/>
          <p:cNvSpPr txBox="1"/>
          <p:nvPr/>
        </p:nvSpPr>
        <p:spPr>
          <a:xfrm>
            <a:off x="495300" y="1270000"/>
            <a:ext cx="10922000" cy="3293209"/>
          </a:xfrm>
          <a:prstGeom prst="rect">
            <a:avLst/>
          </a:prstGeom>
          <a:noFill/>
        </p:spPr>
        <p:txBody>
          <a:bodyPr wrap="square" rtlCol="0">
            <a:spAutoFit/>
          </a:bodyPr>
          <a:lstStyle/>
          <a:p>
            <a:r>
              <a:rPr lang="en-US" sz="2400" u="sng" dirty="0"/>
              <a:t>FINDINGS:</a:t>
            </a:r>
          </a:p>
          <a:p>
            <a:pPr marL="342900" indent="-342900">
              <a:buFont typeface="Wingdings" panose="05000000000000000000" pitchFamily="2" charset="2"/>
              <a:buChar char="Ø"/>
            </a:pPr>
            <a:r>
              <a:rPr lang="en-US" sz="2000" dirty="0"/>
              <a:t>The smart AC Controller successfully automates AC adjustments based on real-time temperature readings.</a:t>
            </a:r>
          </a:p>
          <a:p>
            <a:pPr marL="342900" indent="-342900">
              <a:buFont typeface="Wingdings" panose="05000000000000000000" pitchFamily="2" charset="2"/>
              <a:buChar char="Ø"/>
            </a:pPr>
            <a:r>
              <a:rPr lang="en-US" sz="2000" dirty="0"/>
              <a:t>The system reduces energy consumption by turning </a:t>
            </a:r>
            <a:r>
              <a:rPr lang="en-US" sz="2000" b="1" dirty="0"/>
              <a:t>OFF</a:t>
            </a:r>
            <a:r>
              <a:rPr lang="en-US" sz="2000" dirty="0"/>
              <a:t> AC when cooling the room is not needed.</a:t>
            </a:r>
          </a:p>
          <a:p>
            <a:endParaRPr lang="en-US" sz="2000" dirty="0"/>
          </a:p>
          <a:p>
            <a:r>
              <a:rPr lang="en-US" sz="2400" u="sng" dirty="0"/>
              <a:t>CHALLENGES ENCOUNTED:</a:t>
            </a:r>
          </a:p>
          <a:p>
            <a:pPr marL="342900" indent="-342900">
              <a:buFont typeface="Wingdings" panose="05000000000000000000" pitchFamily="2" charset="2"/>
              <a:buChar char="Ø"/>
            </a:pPr>
            <a:r>
              <a:rPr lang="en-US" sz="2000" dirty="0"/>
              <a:t>We had problems depending on WI-FI because, there were delays and lags in remote controlling the AC.</a:t>
            </a:r>
          </a:p>
          <a:p>
            <a:pPr marL="342900" indent="-342900">
              <a:buFont typeface="Wingdings" panose="05000000000000000000" pitchFamily="2" charset="2"/>
              <a:buChar char="Ø"/>
            </a:pPr>
            <a:r>
              <a:rPr lang="en-US" sz="2000" dirty="0"/>
              <a:t>The IR Signal system varied across different AC brands.</a:t>
            </a:r>
          </a:p>
          <a:p>
            <a:pPr marL="342900" indent="-342900">
              <a:buFont typeface="Wingdings" panose="05000000000000000000" pitchFamily="2" charset="2"/>
              <a:buChar char="Ø"/>
            </a:pPr>
            <a:r>
              <a:rPr lang="en-US" sz="2000" dirty="0"/>
              <a:t>The DHT11 sensor performed slightly ineffective as </a:t>
            </a:r>
            <a:r>
              <a:rPr lang="en-US" sz="2000" dirty="0" err="1"/>
              <a:t>compred</a:t>
            </a:r>
            <a:r>
              <a:rPr lang="en-US" sz="2000" dirty="0"/>
              <a:t> to the DHT22 sensor.</a:t>
            </a:r>
          </a:p>
        </p:txBody>
      </p:sp>
    </p:spTree>
    <p:extLst>
      <p:ext uri="{BB962C8B-B14F-4D97-AF65-F5344CB8AC3E}">
        <p14:creationId xmlns:p14="http://schemas.microsoft.com/office/powerpoint/2010/main" val="40257342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572944" y="495300"/>
            <a:ext cx="2165786" cy="523220"/>
          </a:xfrm>
          <a:prstGeom prst="rect">
            <a:avLst/>
          </a:prstGeom>
          <a:noFill/>
        </p:spPr>
        <p:txBody>
          <a:bodyPr wrap="none" rtlCol="0">
            <a:spAutoFit/>
          </a:bodyPr>
          <a:lstStyle/>
          <a:p>
            <a:r>
              <a:rPr lang="en-US" sz="2800" b="1" u="sng" dirty="0"/>
              <a:t>CONCLUSION</a:t>
            </a:r>
            <a:endParaRPr lang="en-GB" sz="2800" b="1" u="sng" dirty="0"/>
          </a:p>
        </p:txBody>
      </p:sp>
      <p:sp>
        <p:nvSpPr>
          <p:cNvPr id="4" name="TextBox 3"/>
          <p:cNvSpPr txBox="1"/>
          <p:nvPr/>
        </p:nvSpPr>
        <p:spPr>
          <a:xfrm>
            <a:off x="323022" y="856357"/>
            <a:ext cx="10947400" cy="6001643"/>
          </a:xfrm>
          <a:prstGeom prst="rect">
            <a:avLst/>
          </a:prstGeom>
          <a:noFill/>
        </p:spPr>
        <p:txBody>
          <a:bodyPr wrap="square" rtlCol="0">
            <a:spAutoFit/>
          </a:bodyPr>
          <a:lstStyle/>
          <a:p>
            <a:r>
              <a:rPr lang="en-US" sz="2400" b="1" u="sng" dirty="0"/>
              <a:t>POSSIBLE IMPROVEMENTS:</a:t>
            </a:r>
          </a:p>
          <a:p>
            <a:pPr marL="342900" indent="-342900">
              <a:buFont typeface="Arial" panose="020B0604020202020204" pitchFamily="34" charset="0"/>
              <a:buChar char="•"/>
            </a:pPr>
            <a:r>
              <a:rPr lang="en-US" sz="2400" b="1" dirty="0"/>
              <a:t>Intelligent Learning with Machine Learning</a:t>
            </a:r>
            <a:r>
              <a:rPr lang="en-US" sz="2400" dirty="0"/>
              <a:t>: Implementing machine learning algorithms that analyze user preferences and automatically adjust AC settings.</a:t>
            </a:r>
          </a:p>
          <a:p>
            <a:pPr marL="342900" indent="-342900">
              <a:buFont typeface="Arial" panose="020B0604020202020204" pitchFamily="34" charset="0"/>
              <a:buChar char="•"/>
            </a:pPr>
            <a:r>
              <a:rPr lang="en-US" sz="2400" dirty="0"/>
              <a:t>Achieving greater accuracy by </a:t>
            </a:r>
            <a:r>
              <a:rPr lang="en-US" sz="2400" b="1" dirty="0"/>
              <a:t>integrating more precise environmental simulations</a:t>
            </a:r>
            <a:r>
              <a:rPr lang="en-US" sz="2400" dirty="0"/>
              <a:t>. These enhanced models will provide realistic variations in temperature and humidity.</a:t>
            </a:r>
          </a:p>
          <a:p>
            <a:pPr marL="342900" indent="-342900">
              <a:buFont typeface="Arial" panose="020B0604020202020204" pitchFamily="34" charset="0"/>
              <a:buChar char="•"/>
            </a:pPr>
            <a:r>
              <a:rPr lang="en-US" sz="2400" b="1" dirty="0"/>
              <a:t>Integrating</a:t>
            </a:r>
            <a:r>
              <a:rPr lang="en-US" sz="2400" dirty="0"/>
              <a:t> </a:t>
            </a:r>
            <a:r>
              <a:rPr lang="en-US" sz="2400" b="1" dirty="0"/>
              <a:t>PIR motion sensors </a:t>
            </a:r>
            <a:r>
              <a:rPr lang="en-US" sz="2400" dirty="0"/>
              <a:t>to detect room occupancy. This ensures that the AC operates only when necessary, turning on when someone is present and shutting off when the room is vacant.</a:t>
            </a:r>
          </a:p>
          <a:p>
            <a:pPr marL="342900" indent="-342900">
              <a:buFont typeface="Arial" panose="020B0604020202020204" pitchFamily="34" charset="0"/>
              <a:buChar char="•"/>
            </a:pPr>
            <a:r>
              <a:rPr lang="en-US" sz="2400" b="1" dirty="0"/>
              <a:t>Smart Error Detection &amp; Alerts: </a:t>
            </a:r>
            <a:r>
              <a:rPr lang="en-US" sz="2400" dirty="0"/>
              <a:t>The system will continuously monitor power consumption and operational behavior to identify potential faults. </a:t>
            </a:r>
          </a:p>
          <a:p>
            <a:pPr marL="342900" indent="-342900">
              <a:buFont typeface="Arial" panose="020B0604020202020204" pitchFamily="34" charset="0"/>
              <a:buChar char="•"/>
            </a:pPr>
            <a:r>
              <a:rPr lang="en-US" sz="2400" b="1" dirty="0"/>
              <a:t>Implement Manual Override for User Control</a:t>
            </a:r>
            <a:r>
              <a:rPr lang="en-US" sz="2400" dirty="0"/>
              <a:t>: Providing users with greater flexibility, we will include  a manual override function.</a:t>
            </a:r>
          </a:p>
          <a:p>
            <a:pPr marL="342900" indent="-342900">
              <a:buFont typeface="Arial" panose="020B0604020202020204" pitchFamily="34" charset="0"/>
              <a:buChar char="•"/>
            </a:pPr>
            <a:r>
              <a:rPr lang="en-US" sz="2400" b="1" dirty="0"/>
              <a:t>Manual Override for User Control: </a:t>
            </a:r>
            <a:r>
              <a:rPr lang="en-US" sz="2400" dirty="0"/>
              <a:t>Providing users with greater flexibility, we will include  a manual override function.</a:t>
            </a:r>
          </a:p>
          <a:p>
            <a:pPr marL="342900" indent="-342900">
              <a:buFont typeface="Arial" panose="020B0604020202020204" pitchFamily="34" charset="0"/>
              <a:buChar char="•"/>
            </a:pPr>
            <a:endParaRPr lang="en-GB" sz="2400" dirty="0"/>
          </a:p>
        </p:txBody>
      </p:sp>
    </p:spTree>
    <p:extLst>
      <p:ext uri="{BB962C8B-B14F-4D97-AF65-F5344CB8AC3E}">
        <p14:creationId xmlns:p14="http://schemas.microsoft.com/office/powerpoint/2010/main" val="3734102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5" name="TextBox 4"/>
          <p:cNvSpPr txBox="1"/>
          <p:nvPr/>
        </p:nvSpPr>
        <p:spPr>
          <a:xfrm>
            <a:off x="4955678" y="450574"/>
            <a:ext cx="1783052" cy="461665"/>
          </a:xfrm>
          <a:prstGeom prst="rect">
            <a:avLst/>
          </a:prstGeom>
          <a:noFill/>
        </p:spPr>
        <p:txBody>
          <a:bodyPr wrap="none" rtlCol="0">
            <a:spAutoFit/>
          </a:bodyPr>
          <a:lstStyle/>
          <a:p>
            <a:r>
              <a:rPr lang="en-US" sz="2400" b="1" u="sng" dirty="0"/>
              <a:t>REFERENCES</a:t>
            </a:r>
            <a:endParaRPr lang="en-GB" sz="2400" b="1" u="sng" dirty="0"/>
          </a:p>
        </p:txBody>
      </p:sp>
      <p:sp>
        <p:nvSpPr>
          <p:cNvPr id="6" name="TextBox 5"/>
          <p:cNvSpPr txBox="1"/>
          <p:nvPr/>
        </p:nvSpPr>
        <p:spPr>
          <a:xfrm>
            <a:off x="636104" y="1020417"/>
            <a:ext cx="8136835" cy="5909310"/>
          </a:xfrm>
          <a:prstGeom prst="rect">
            <a:avLst/>
          </a:prstGeom>
          <a:noFill/>
        </p:spPr>
        <p:txBody>
          <a:bodyPr wrap="square" rtlCol="0">
            <a:spAutoFit/>
          </a:bodyPr>
          <a:lstStyle/>
          <a:p>
            <a:pPr marL="285750" indent="-285750">
              <a:buFont typeface="Wingdings" panose="05000000000000000000" pitchFamily="2" charset="2"/>
              <a:buChar char="v"/>
            </a:pPr>
            <a:r>
              <a:rPr lang="en-US" b="1" dirty="0"/>
              <a:t>IMPEMENTATION OF A SMART AC AUTOMATION SYSTEM WITH ROOM TEMPERATURE PREDICTION BY: </a:t>
            </a:r>
            <a:r>
              <a:rPr lang="en-US" dirty="0"/>
              <a:t>F.M. JAVED MEHEDI SHAMRAT, SHAIKA MUHAMMAD ALLAYEAR AND MD. ISMAIL JABIULLAH: </a:t>
            </a:r>
            <a:r>
              <a:rPr lang="en-US" dirty="0">
                <a:hlinkClick r:id="rId2"/>
              </a:rPr>
              <a:t>https://www.academia.edu/42077056/Implementation_of_a_Smart_AC_Automation_System_with_Room_Temperature_Prediction</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Ssrn-5060859.pdf</a:t>
            </a:r>
            <a:r>
              <a:rPr lang="en-US" dirty="0"/>
              <a:t> </a:t>
            </a:r>
            <a:r>
              <a:rPr lang="en-US" b="1" dirty="0"/>
              <a:t>BY</a:t>
            </a:r>
            <a:r>
              <a:rPr lang="en-US" dirty="0"/>
              <a:t> BAKU, ABSHERON: </a:t>
            </a:r>
            <a:r>
              <a:rPr lang="en-US" dirty="0">
                <a:hlinkClick r:id="rId3"/>
              </a:rPr>
              <a:t>https://papers.ssrn.com/sol3/papers.cfm?abstract_id=5060859</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ENABLING SMART AIR CONDITIONING BY SENSOR DEVELOPMENT BY:</a:t>
            </a:r>
            <a:r>
              <a:rPr lang="en-US" dirty="0"/>
              <a:t> CHIN-CHI CHENG and DASHENG LEE: </a:t>
            </a:r>
            <a:r>
              <a:rPr lang="en-US" dirty="0">
                <a:hlinkClick r:id="rId4"/>
              </a:rPr>
              <a:t>https://www.researchgate.net/publication/311241163_Enabling_Smart_Air_Condition_by_Sensor_Development_A_Review</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IR TRANSMISSION REQUIRES SPECIFIC AC REMOTES CODES: </a:t>
            </a:r>
            <a:r>
              <a:rPr lang="en-US" dirty="0">
                <a:hlinkClick r:id="rId5"/>
              </a:rPr>
              <a:t>https://cielowigle.com/</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OLED DISPLAY FOR USABILITY: </a:t>
            </a:r>
            <a:r>
              <a:rPr lang="en-US" dirty="0">
                <a:hlinkClick r:id="rId6"/>
              </a:rPr>
              <a:t>https://create.Arduino.cc/projecthub</a:t>
            </a:r>
            <a:endParaRPr lang="en-US" dirty="0"/>
          </a:p>
          <a:p>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endParaRPr lang="en-GB" dirty="0"/>
          </a:p>
        </p:txBody>
      </p:sp>
    </p:spTree>
    <p:extLst>
      <p:ext uri="{BB962C8B-B14F-4D97-AF65-F5344CB8AC3E}">
        <p14:creationId xmlns:p14="http://schemas.microsoft.com/office/powerpoint/2010/main" val="32889581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5" name="TextBox 4"/>
          <p:cNvSpPr txBox="1"/>
          <p:nvPr/>
        </p:nvSpPr>
        <p:spPr>
          <a:xfrm>
            <a:off x="4955678" y="450574"/>
            <a:ext cx="1783052" cy="461665"/>
          </a:xfrm>
          <a:prstGeom prst="rect">
            <a:avLst/>
          </a:prstGeom>
          <a:noFill/>
        </p:spPr>
        <p:txBody>
          <a:bodyPr wrap="none" rtlCol="0">
            <a:spAutoFit/>
          </a:bodyPr>
          <a:lstStyle/>
          <a:p>
            <a:r>
              <a:rPr lang="en-US" sz="2400" b="1" u="sng" dirty="0"/>
              <a:t>REFERENCES</a:t>
            </a:r>
            <a:endParaRPr lang="en-GB" sz="2400" b="1" u="sng" dirty="0"/>
          </a:p>
        </p:txBody>
      </p:sp>
      <p:sp>
        <p:nvSpPr>
          <p:cNvPr id="6" name="TextBox 5"/>
          <p:cNvSpPr txBox="1"/>
          <p:nvPr/>
        </p:nvSpPr>
        <p:spPr>
          <a:xfrm>
            <a:off x="636104" y="1020417"/>
            <a:ext cx="8136835" cy="2862322"/>
          </a:xfrm>
          <a:prstGeom prst="rect">
            <a:avLst/>
          </a:prstGeom>
          <a:noFill/>
        </p:spPr>
        <p:txBody>
          <a:bodyPr wrap="square" rtlCol="0">
            <a:spAutoFit/>
          </a:bodyPr>
          <a:lstStyle/>
          <a:p>
            <a:pPr marL="285750" indent="-285750">
              <a:buFont typeface="Wingdings" panose="05000000000000000000" pitchFamily="2" charset="2"/>
              <a:buChar char="v"/>
            </a:pPr>
            <a:r>
              <a:rPr lang="en-US" b="1" dirty="0"/>
              <a:t>FINE-TUNING BY SIMULATING SENSOR DATA REQUIRE:</a:t>
            </a:r>
          </a:p>
          <a:p>
            <a:r>
              <a:rPr lang="en-US" b="1" dirty="0"/>
              <a:t>      </a:t>
            </a:r>
            <a:r>
              <a:rPr lang="en-US" dirty="0">
                <a:hlinkClick r:id="rId2"/>
              </a:rPr>
              <a:t>https://www.designnews.com/</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OPTIMIZED AC USAGE: </a:t>
            </a:r>
            <a:r>
              <a:rPr lang="en-US" dirty="0">
                <a:hlinkClick r:id="rId3"/>
              </a:rPr>
              <a:t>https://www.ijeetc.com/upload file/2021/0319/20210319031711178.pdf</a:t>
            </a:r>
            <a:endParaRPr lang="en-US" dirty="0"/>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b="1" dirty="0"/>
              <a:t>ENERGY SAVINGS AND PERFORMANCE: </a:t>
            </a:r>
            <a:r>
              <a:rPr lang="en-US" dirty="0">
                <a:hlinkClick r:id="rId4"/>
              </a:rPr>
              <a:t>https://www.sciencedirect.com/science/article/pii/S2666123323000612</a:t>
            </a:r>
            <a:endParaRPr lang="en-US" dirty="0"/>
          </a:p>
          <a:p>
            <a:endParaRPr lang="en-US" dirty="0"/>
          </a:p>
          <a:p>
            <a:pPr marL="285750" indent="-285750">
              <a:buFont typeface="Wingdings" panose="05000000000000000000" pitchFamily="2" charset="2"/>
              <a:buChar char="v"/>
            </a:pPr>
            <a:endParaRPr lang="en-GB" dirty="0"/>
          </a:p>
        </p:txBody>
      </p:sp>
    </p:spTree>
    <p:extLst>
      <p:ext uri="{BB962C8B-B14F-4D97-AF65-F5344CB8AC3E}">
        <p14:creationId xmlns:p14="http://schemas.microsoft.com/office/powerpoint/2010/main" val="2541648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814503923"/>
              </p:ext>
            </p:extLst>
          </p:nvPr>
        </p:nvGraphicFramePr>
        <p:xfrm>
          <a:off x="836248" y="950536"/>
          <a:ext cx="8148726" cy="5357070"/>
        </p:xfrm>
        <a:graphic>
          <a:graphicData uri="http://schemas.openxmlformats.org/drawingml/2006/table">
            <a:tbl>
              <a:tblPr bandRow="1">
                <a:tableStyleId>{616DA210-FB5B-4158-B5E0-FEB733F419BA}</a:tableStyleId>
              </a:tblPr>
              <a:tblGrid>
                <a:gridCol w="4597143">
                  <a:extLst>
                    <a:ext uri="{9D8B030D-6E8A-4147-A177-3AD203B41FA5}">
                      <a16:colId xmlns:a16="http://schemas.microsoft.com/office/drawing/2014/main" val="4187240074"/>
                    </a:ext>
                  </a:extLst>
                </a:gridCol>
                <a:gridCol w="3551583">
                  <a:extLst>
                    <a:ext uri="{9D8B030D-6E8A-4147-A177-3AD203B41FA5}">
                      <a16:colId xmlns:a16="http://schemas.microsoft.com/office/drawing/2014/main" val="1298559419"/>
                    </a:ext>
                  </a:extLst>
                </a:gridCol>
              </a:tblGrid>
              <a:tr h="540639">
                <a:tc>
                  <a:txBody>
                    <a:bodyPr/>
                    <a:lstStyle/>
                    <a:p>
                      <a:r>
                        <a:rPr lang="en-US" sz="2400" b="0" dirty="0">
                          <a:latin typeface="Arial Rounded MT Bold" panose="020F0704030504030204" pitchFamily="34" charset="0"/>
                        </a:rPr>
                        <a:t>NAME</a:t>
                      </a:r>
                      <a:endParaRPr lang="en-GB" sz="2400" b="0" dirty="0">
                        <a:latin typeface="Arial Rounded MT Bold" panose="020F0704030504030204" pitchFamily="34" charset="0"/>
                      </a:endParaRPr>
                    </a:p>
                  </a:txBody>
                  <a:tcPr/>
                </a:tc>
                <a:tc>
                  <a:txBody>
                    <a:bodyPr/>
                    <a:lstStyle/>
                    <a:p>
                      <a:pPr lvl="0" algn="ctr"/>
                      <a:r>
                        <a:rPr lang="en-US" sz="2400" b="0" dirty="0">
                          <a:latin typeface="Arial Rounded MT Bold" panose="020F0704030504030204" pitchFamily="34" charset="0"/>
                        </a:rPr>
                        <a:t>INDEX NUMBER</a:t>
                      </a:r>
                      <a:endParaRPr lang="en-GB" sz="2400" b="0" dirty="0">
                        <a:latin typeface="Arial Rounded MT Bold" panose="020F0704030504030204" pitchFamily="34" charset="0"/>
                      </a:endParaRPr>
                    </a:p>
                  </a:txBody>
                  <a:tcPr/>
                </a:tc>
                <a:extLst>
                  <a:ext uri="{0D108BD9-81ED-4DB2-BD59-A6C34878D82A}">
                    <a16:rowId xmlns:a16="http://schemas.microsoft.com/office/drawing/2014/main" val="1537100158"/>
                  </a:ext>
                </a:extLst>
              </a:tr>
              <a:tr h="520028">
                <a:tc>
                  <a:txBody>
                    <a:bodyPr/>
                    <a:lstStyle/>
                    <a:p>
                      <a:r>
                        <a:rPr lang="en-GB" sz="1800" b="0" dirty="0"/>
                        <a:t>Keziah Naana Aba Arthur</a:t>
                      </a:r>
                    </a:p>
                  </a:txBody>
                  <a:tcPr/>
                </a:tc>
                <a:tc>
                  <a:txBody>
                    <a:bodyPr/>
                    <a:lstStyle/>
                    <a:p>
                      <a:r>
                        <a:rPr lang="en-GB" dirty="0"/>
                        <a:t>18464322</a:t>
                      </a:r>
                    </a:p>
                  </a:txBody>
                  <a:tcPr/>
                </a:tc>
                <a:extLst>
                  <a:ext uri="{0D108BD9-81ED-4DB2-BD59-A6C34878D82A}">
                    <a16:rowId xmlns:a16="http://schemas.microsoft.com/office/drawing/2014/main" val="3771639045"/>
                  </a:ext>
                </a:extLst>
              </a:tr>
              <a:tr h="520028">
                <a:tc>
                  <a:txBody>
                    <a:bodyPr/>
                    <a:lstStyle/>
                    <a:p>
                      <a:r>
                        <a:rPr lang="en-GB" dirty="0"/>
                        <a:t>Aryeetey Rodney-Roy Ebenezer</a:t>
                      </a:r>
                    </a:p>
                  </a:txBody>
                  <a:tcPr/>
                </a:tc>
                <a:tc>
                  <a:txBody>
                    <a:bodyPr/>
                    <a:lstStyle/>
                    <a:p>
                      <a:r>
                        <a:rPr lang="en-GB" dirty="0"/>
                        <a:t>1846522</a:t>
                      </a:r>
                    </a:p>
                  </a:txBody>
                  <a:tcPr/>
                </a:tc>
                <a:extLst>
                  <a:ext uri="{0D108BD9-81ED-4DB2-BD59-A6C34878D82A}">
                    <a16:rowId xmlns:a16="http://schemas.microsoft.com/office/drawing/2014/main" val="1099984112"/>
                  </a:ext>
                </a:extLst>
              </a:tr>
              <a:tr h="520028">
                <a:tc>
                  <a:txBody>
                    <a:bodyPr/>
                    <a:lstStyle/>
                    <a:p>
                      <a:r>
                        <a:rPr lang="en-GB" dirty="0"/>
                        <a:t>Papa Kofi </a:t>
                      </a:r>
                      <a:r>
                        <a:rPr lang="en-GB" dirty="0" err="1"/>
                        <a:t>Ankobiah</a:t>
                      </a:r>
                      <a:r>
                        <a:rPr lang="en-GB" dirty="0"/>
                        <a:t> Aryee</a:t>
                      </a:r>
                    </a:p>
                  </a:txBody>
                  <a:tcPr/>
                </a:tc>
                <a:tc>
                  <a:txBody>
                    <a:bodyPr/>
                    <a:lstStyle/>
                    <a:p>
                      <a:r>
                        <a:rPr lang="en-GB" dirty="0"/>
                        <a:t>1846422</a:t>
                      </a:r>
                    </a:p>
                  </a:txBody>
                  <a:tcPr/>
                </a:tc>
                <a:extLst>
                  <a:ext uri="{0D108BD9-81ED-4DB2-BD59-A6C34878D82A}">
                    <a16:rowId xmlns:a16="http://schemas.microsoft.com/office/drawing/2014/main" val="1294876699"/>
                  </a:ext>
                </a:extLst>
              </a:tr>
              <a:tr h="52002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dirty="0"/>
                        <a:t>Michel Boadi Asamoah</a:t>
                      </a:r>
                    </a:p>
                    <a:p>
                      <a:endParaRPr lang="en-GB"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dirty="0"/>
                        <a:t>1846622</a:t>
                      </a:r>
                    </a:p>
                    <a:p>
                      <a:endParaRPr lang="en-GB" dirty="0"/>
                    </a:p>
                  </a:txBody>
                  <a:tcPr/>
                </a:tc>
                <a:extLst>
                  <a:ext uri="{0D108BD9-81ED-4DB2-BD59-A6C34878D82A}">
                    <a16:rowId xmlns:a16="http://schemas.microsoft.com/office/drawing/2014/main" val="678030169"/>
                  </a:ext>
                </a:extLst>
              </a:tr>
              <a:tr h="520028">
                <a:tc>
                  <a:txBody>
                    <a:bodyPr/>
                    <a:lstStyle/>
                    <a:p>
                      <a:r>
                        <a:rPr lang="en-GB" dirty="0"/>
                        <a:t>Yamoah Darien</a:t>
                      </a:r>
                    </a:p>
                  </a:txBody>
                  <a:tcPr/>
                </a:tc>
                <a:tc>
                  <a:txBody>
                    <a:bodyPr/>
                    <a:lstStyle/>
                    <a:p>
                      <a:r>
                        <a:rPr lang="en-GB" dirty="0"/>
                        <a:t>1862622</a:t>
                      </a:r>
                    </a:p>
                  </a:txBody>
                  <a:tcPr/>
                </a:tc>
                <a:extLst>
                  <a:ext uri="{0D108BD9-81ED-4DB2-BD59-A6C34878D82A}">
                    <a16:rowId xmlns:a16="http://schemas.microsoft.com/office/drawing/2014/main" val="788965589"/>
                  </a:ext>
                </a:extLst>
              </a:tr>
              <a:tr h="536155">
                <a:tc>
                  <a:txBody>
                    <a:bodyPr/>
                    <a:lstStyle/>
                    <a:p>
                      <a:r>
                        <a:rPr lang="en-GB" dirty="0" err="1"/>
                        <a:t>Yawson</a:t>
                      </a:r>
                      <a:r>
                        <a:rPr lang="en-GB" dirty="0"/>
                        <a:t> Ernest </a:t>
                      </a:r>
                      <a:r>
                        <a:rPr lang="en-GB" dirty="0" err="1"/>
                        <a:t>Arkoh</a:t>
                      </a:r>
                      <a:endParaRPr lang="en-GB" dirty="0"/>
                    </a:p>
                  </a:txBody>
                  <a:tcPr/>
                </a:tc>
                <a:tc>
                  <a:txBody>
                    <a:bodyPr/>
                    <a:lstStyle/>
                    <a:p>
                      <a:r>
                        <a:rPr lang="en-GB" dirty="0"/>
                        <a:t>1862722</a:t>
                      </a:r>
                    </a:p>
                  </a:txBody>
                  <a:tcPr/>
                </a:tc>
                <a:extLst>
                  <a:ext uri="{0D108BD9-81ED-4DB2-BD59-A6C34878D82A}">
                    <a16:rowId xmlns:a16="http://schemas.microsoft.com/office/drawing/2014/main" val="1573739251"/>
                  </a:ext>
                </a:extLst>
              </a:tr>
              <a:tr h="520028">
                <a:tc>
                  <a:txBody>
                    <a:bodyPr/>
                    <a:lstStyle/>
                    <a:p>
                      <a:r>
                        <a:rPr lang="en-GB" dirty="0"/>
                        <a:t>Elvy Ekow Arthur</a:t>
                      </a:r>
                    </a:p>
                  </a:txBody>
                  <a:tcPr/>
                </a:tc>
                <a:tc>
                  <a:txBody>
                    <a:bodyPr/>
                    <a:lstStyle/>
                    <a:p>
                      <a:r>
                        <a:rPr lang="en-GB" dirty="0"/>
                        <a:t>1846222</a:t>
                      </a:r>
                    </a:p>
                  </a:txBody>
                  <a:tcPr/>
                </a:tc>
                <a:extLst>
                  <a:ext uri="{0D108BD9-81ED-4DB2-BD59-A6C34878D82A}">
                    <a16:rowId xmlns:a16="http://schemas.microsoft.com/office/drawing/2014/main" val="2186627475"/>
                  </a:ext>
                </a:extLst>
              </a:tr>
              <a:tr h="520028">
                <a:tc>
                  <a:txBody>
                    <a:bodyPr/>
                    <a:lstStyle/>
                    <a:p>
                      <a:r>
                        <a:rPr lang="en-GB" dirty="0"/>
                        <a:t>Asamoah Philip</a:t>
                      </a:r>
                    </a:p>
                  </a:txBody>
                  <a:tcPr/>
                </a:tc>
                <a:tc>
                  <a:txBody>
                    <a:bodyPr/>
                    <a:lstStyle/>
                    <a:p>
                      <a:r>
                        <a:rPr lang="en-GB" dirty="0"/>
                        <a:t>1846722</a:t>
                      </a:r>
                    </a:p>
                  </a:txBody>
                  <a:tcPr/>
                </a:tc>
                <a:extLst>
                  <a:ext uri="{0D108BD9-81ED-4DB2-BD59-A6C34878D82A}">
                    <a16:rowId xmlns:a16="http://schemas.microsoft.com/office/drawing/2014/main" val="627844812"/>
                  </a:ext>
                </a:extLst>
              </a:tr>
              <a:tr h="520028">
                <a:tc>
                  <a:txBody>
                    <a:bodyPr/>
                    <a:lstStyle/>
                    <a:p>
                      <a:r>
                        <a:rPr lang="en-GB" dirty="0"/>
                        <a:t>Fredrick Arhin</a:t>
                      </a:r>
                    </a:p>
                  </a:txBody>
                  <a:tcPr/>
                </a:tc>
                <a:tc>
                  <a:txBody>
                    <a:bodyPr/>
                    <a:lstStyle/>
                    <a:p>
                      <a:r>
                        <a:rPr lang="en-GB" dirty="0"/>
                        <a:t>1846122</a:t>
                      </a:r>
                    </a:p>
                  </a:txBody>
                  <a:tcPr/>
                </a:tc>
                <a:extLst>
                  <a:ext uri="{0D108BD9-81ED-4DB2-BD59-A6C34878D82A}">
                    <a16:rowId xmlns:a16="http://schemas.microsoft.com/office/drawing/2014/main" val="3401968425"/>
                  </a:ext>
                </a:extLst>
              </a:tr>
            </a:tbl>
          </a:graphicData>
        </a:graphic>
      </p:graphicFrame>
      <p:sp>
        <p:nvSpPr>
          <p:cNvPr id="4" name="TextBox 3"/>
          <p:cNvSpPr txBox="1"/>
          <p:nvPr/>
        </p:nvSpPr>
        <p:spPr>
          <a:xfrm>
            <a:off x="414216" y="365761"/>
            <a:ext cx="7393353" cy="584775"/>
          </a:xfrm>
          <a:prstGeom prst="rect">
            <a:avLst/>
          </a:prstGeom>
          <a:noFill/>
        </p:spPr>
        <p:txBody>
          <a:bodyPr wrap="square" rtlCol="0">
            <a:spAutoFit/>
          </a:bodyPr>
          <a:lstStyle/>
          <a:p>
            <a:pPr marL="457200" indent="-457200">
              <a:buFont typeface="Wingdings" panose="05000000000000000000" pitchFamily="2" charset="2"/>
              <a:buChar char="ü"/>
            </a:pPr>
            <a:r>
              <a:rPr lang="en-US" sz="3200" b="1" u="sng" dirty="0">
                <a:latin typeface="Arial" panose="020B0604020202020204" pitchFamily="34" charset="0"/>
                <a:cs typeface="Arial" panose="020B0604020202020204" pitchFamily="34" charset="0"/>
              </a:rPr>
              <a:t>GROUP MEMBERS</a:t>
            </a:r>
            <a:endParaRPr lang="en-GB" sz="3200" b="1" u="sng" dirty="0">
              <a:latin typeface="Arial" panose="020B0604020202020204" pitchFamily="34" charset="0"/>
              <a:cs typeface="Arial" panose="020B0604020202020204" pitchFamily="34" charset="0"/>
            </a:endParaRPr>
          </a:p>
        </p:txBody>
      </p:sp>
      <p:sp>
        <p:nvSpPr>
          <p:cNvPr id="2" name="TextBox 1"/>
          <p:cNvSpPr txBox="1"/>
          <p:nvPr/>
        </p:nvSpPr>
        <p:spPr>
          <a:xfrm>
            <a:off x="3896139" y="6488668"/>
            <a:ext cx="5685182" cy="369332"/>
          </a:xfrm>
          <a:prstGeom prst="rect">
            <a:avLst/>
          </a:prstGeom>
          <a:noFill/>
        </p:spPr>
        <p:txBody>
          <a:bodyPr wrap="square" rtlCol="0">
            <a:spAutoFit/>
          </a:bodyPr>
          <a:lstStyle/>
          <a:p>
            <a:r>
              <a:rPr lang="en-US" dirty="0"/>
              <a:t>SMART                   AC            ADJUSTER</a:t>
            </a:r>
            <a:endParaRPr lang="en-GB" dirty="0"/>
          </a:p>
        </p:txBody>
      </p:sp>
    </p:spTree>
    <p:extLst>
      <p:ext uri="{BB962C8B-B14F-4D97-AF65-F5344CB8AC3E}">
        <p14:creationId xmlns:p14="http://schemas.microsoft.com/office/powerpoint/2010/main" val="40127167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TextBox 2"/>
          <p:cNvSpPr txBox="1"/>
          <p:nvPr/>
        </p:nvSpPr>
        <p:spPr>
          <a:xfrm>
            <a:off x="422031" y="521287"/>
            <a:ext cx="6766560" cy="584775"/>
          </a:xfrm>
          <a:prstGeom prst="rect">
            <a:avLst/>
          </a:prstGeom>
          <a:noFill/>
        </p:spPr>
        <p:txBody>
          <a:bodyPr wrap="square" rtlCol="0">
            <a:spAutoFit/>
          </a:bodyPr>
          <a:lstStyle/>
          <a:p>
            <a:pPr marL="1028700" lvl="1" indent="-571500">
              <a:buFont typeface="Wingdings" panose="05000000000000000000" pitchFamily="2" charset="2"/>
              <a:buChar char="v"/>
            </a:pPr>
            <a:r>
              <a:rPr lang="en-US" sz="3200" b="1" u="sng" dirty="0"/>
              <a:t>TABLE OF CONTENT</a:t>
            </a:r>
            <a:endParaRPr lang="en-GB" sz="3200" b="1" u="sng" dirty="0"/>
          </a:p>
        </p:txBody>
      </p:sp>
      <p:sp>
        <p:nvSpPr>
          <p:cNvPr id="4" name="TextBox 3"/>
          <p:cNvSpPr txBox="1"/>
          <p:nvPr/>
        </p:nvSpPr>
        <p:spPr>
          <a:xfrm>
            <a:off x="1083009" y="1326644"/>
            <a:ext cx="8764172" cy="3046988"/>
          </a:xfrm>
          <a:prstGeom prst="rect">
            <a:avLst/>
          </a:prstGeom>
          <a:noFill/>
        </p:spPr>
        <p:txBody>
          <a:bodyPr wrap="square" rtlCol="0">
            <a:spAutoFit/>
          </a:bodyPr>
          <a:lstStyle/>
          <a:p>
            <a:pPr marL="285750" indent="-285750">
              <a:buFont typeface="Wingdings" panose="05000000000000000000" pitchFamily="2" charset="2"/>
              <a:buChar char="§"/>
            </a:pPr>
            <a:r>
              <a:rPr lang="en-US" sz="2400" dirty="0"/>
              <a:t>1. INTRODUCTION……………………………………</a:t>
            </a:r>
          </a:p>
          <a:p>
            <a:pPr marL="285750" indent="-285750">
              <a:buFont typeface="Wingdings" panose="05000000000000000000" pitchFamily="2" charset="2"/>
              <a:buChar char="§"/>
            </a:pPr>
            <a:r>
              <a:rPr lang="en-US" sz="2400" dirty="0"/>
              <a:t>2. PROBLEM STATEMENT………………………….</a:t>
            </a:r>
          </a:p>
          <a:p>
            <a:pPr marL="285750" indent="-285750">
              <a:buFont typeface="Wingdings" panose="05000000000000000000" pitchFamily="2" charset="2"/>
              <a:buChar char="§"/>
            </a:pPr>
            <a:r>
              <a:rPr lang="en-US" sz="2400" dirty="0"/>
              <a:t>3. SYSTEM DESIGN (SCHEMATICS)…………….</a:t>
            </a:r>
          </a:p>
          <a:p>
            <a:pPr marL="285750" indent="-285750">
              <a:buFont typeface="Wingdings" panose="05000000000000000000" pitchFamily="2" charset="2"/>
              <a:buChar char="Ø"/>
            </a:pPr>
            <a:r>
              <a:rPr lang="en-US" sz="2400" dirty="0"/>
              <a:t>          </a:t>
            </a:r>
            <a:r>
              <a:rPr lang="en-US" sz="2400" dirty="0">
                <a:latin typeface="+mj-lt"/>
              </a:rPr>
              <a:t>3.1. SYSTEM COMPONENTS……………..</a:t>
            </a:r>
          </a:p>
          <a:p>
            <a:pPr marL="285750" indent="-285750">
              <a:buFont typeface="Wingdings" panose="05000000000000000000" pitchFamily="2" charset="2"/>
              <a:buChar char="Ø"/>
            </a:pPr>
            <a:r>
              <a:rPr lang="en-US" sz="2400" dirty="0">
                <a:latin typeface="+mj-lt"/>
              </a:rPr>
              <a:t>          3.2. METHODOLOGY…………………………</a:t>
            </a:r>
            <a:endParaRPr lang="en-US" sz="2400" dirty="0"/>
          </a:p>
          <a:p>
            <a:pPr marL="285750" indent="-285750">
              <a:buFont typeface="Wingdings" panose="05000000000000000000" pitchFamily="2" charset="2"/>
              <a:buChar char="§"/>
            </a:pPr>
            <a:r>
              <a:rPr lang="en-US" sz="2400" dirty="0"/>
              <a:t>4. DEMONSTRATION (SIMULATION)………….</a:t>
            </a:r>
          </a:p>
          <a:p>
            <a:pPr marL="285750" indent="-285750">
              <a:buFont typeface="Wingdings" panose="05000000000000000000" pitchFamily="2" charset="2"/>
              <a:buChar char="§"/>
            </a:pPr>
            <a:r>
              <a:rPr lang="en-US" sz="2400" dirty="0"/>
              <a:t>5. CONCLUSION………………………………………..</a:t>
            </a:r>
          </a:p>
          <a:p>
            <a:pPr marL="285750" indent="-285750">
              <a:buFont typeface="Wingdings" panose="05000000000000000000" pitchFamily="2" charset="2"/>
              <a:buChar char="§"/>
            </a:pPr>
            <a:r>
              <a:rPr lang="en-US" sz="2400" dirty="0"/>
              <a:t>6. REFERENCES…………………………………………</a:t>
            </a:r>
            <a:endParaRPr lang="en-GB" sz="2400" dirty="0"/>
          </a:p>
        </p:txBody>
      </p:sp>
      <p:sp>
        <p:nvSpPr>
          <p:cNvPr id="5" name="TextBox 4"/>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Tree>
    <p:extLst>
      <p:ext uri="{BB962C8B-B14F-4D97-AF65-F5344CB8AC3E}">
        <p14:creationId xmlns:p14="http://schemas.microsoft.com/office/powerpoint/2010/main" val="1722835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346713" y="583096"/>
            <a:ext cx="2542491" cy="523220"/>
          </a:xfrm>
          <a:prstGeom prst="rect">
            <a:avLst/>
          </a:prstGeom>
          <a:noFill/>
        </p:spPr>
        <p:txBody>
          <a:bodyPr wrap="none" rtlCol="0">
            <a:spAutoFit/>
          </a:bodyPr>
          <a:lstStyle/>
          <a:p>
            <a:r>
              <a:rPr lang="en-US" sz="2800" b="1" u="sng" dirty="0"/>
              <a:t>INTRODUCTION</a:t>
            </a:r>
            <a:endParaRPr lang="en-GB" sz="2800" b="1" u="sng" dirty="0"/>
          </a:p>
        </p:txBody>
      </p:sp>
      <p:sp>
        <p:nvSpPr>
          <p:cNvPr id="4" name="TextBox 3"/>
          <p:cNvSpPr txBox="1"/>
          <p:nvPr/>
        </p:nvSpPr>
        <p:spPr>
          <a:xfrm>
            <a:off x="583097" y="1245705"/>
            <a:ext cx="10866782" cy="3108543"/>
          </a:xfrm>
          <a:prstGeom prst="rect">
            <a:avLst/>
          </a:prstGeom>
          <a:noFill/>
        </p:spPr>
        <p:txBody>
          <a:bodyPr wrap="square" rtlCol="0">
            <a:spAutoFit/>
          </a:bodyPr>
          <a:lstStyle/>
          <a:p>
            <a:r>
              <a:rPr lang="en-US" sz="2800" dirty="0"/>
              <a:t>Traditional air conditions run on fixed settings, leading to inefficiency, high energy consumption and less ideal comfort. They require manual adjustments for changing conditions. Our smart </a:t>
            </a:r>
            <a:r>
              <a:rPr lang="en-US" sz="2800" b="1" dirty="0"/>
              <a:t>AC adjuster </a:t>
            </a:r>
            <a:r>
              <a:rPr lang="en-US" sz="2800" dirty="0"/>
              <a:t>solves this problem by automatically optimizing temperature based on the environment and user preferences. Our system helps conserve energy, enhances comfort through adaptive learning, and allows remote monitoring using advanced sensors like the </a:t>
            </a:r>
            <a:r>
              <a:rPr lang="en-US" sz="2800" b="1" dirty="0"/>
              <a:t>DHT22 sensor</a:t>
            </a:r>
            <a:r>
              <a:rPr lang="en-US" sz="2800" dirty="0"/>
              <a:t>.  </a:t>
            </a:r>
            <a:endParaRPr lang="en-GB" sz="2800" dirty="0"/>
          </a:p>
        </p:txBody>
      </p:sp>
    </p:spTree>
    <p:extLst>
      <p:ext uri="{BB962C8B-B14F-4D97-AF65-F5344CB8AC3E}">
        <p14:creationId xmlns:p14="http://schemas.microsoft.com/office/powerpoint/2010/main" val="1703460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3896139" y="503583"/>
            <a:ext cx="3503651" cy="523220"/>
          </a:xfrm>
          <a:prstGeom prst="rect">
            <a:avLst/>
          </a:prstGeom>
          <a:noFill/>
        </p:spPr>
        <p:txBody>
          <a:bodyPr wrap="none" rtlCol="0">
            <a:spAutoFit/>
          </a:bodyPr>
          <a:lstStyle/>
          <a:p>
            <a:r>
              <a:rPr lang="en-US" sz="2800" b="1" u="sng" dirty="0"/>
              <a:t>PROBLEM STATEMENT</a:t>
            </a:r>
            <a:endParaRPr lang="en-GB" sz="2800" b="1" u="sng" dirty="0"/>
          </a:p>
        </p:txBody>
      </p:sp>
      <p:sp>
        <p:nvSpPr>
          <p:cNvPr id="4" name="TextBox 3"/>
          <p:cNvSpPr txBox="1"/>
          <p:nvPr/>
        </p:nvSpPr>
        <p:spPr>
          <a:xfrm>
            <a:off x="728870" y="1179443"/>
            <a:ext cx="10469217" cy="3046988"/>
          </a:xfrm>
          <a:prstGeom prst="rect">
            <a:avLst/>
          </a:prstGeom>
          <a:noFill/>
        </p:spPr>
        <p:txBody>
          <a:bodyPr wrap="square" rtlCol="0">
            <a:spAutoFit/>
          </a:bodyPr>
          <a:lstStyle/>
          <a:p>
            <a:r>
              <a:rPr lang="en-US" sz="3200" dirty="0">
                <a:latin typeface="+mj-lt"/>
              </a:rPr>
              <a:t>In many indoor environments, maintaining an optimal room temperature is vital for comfort and energy efficiency. Traditional air conditioners require manual adjustments, which can be inconvenient and inefficient, leading to high consumption or discomfort due to slow responses to temperature changes. </a:t>
            </a:r>
            <a:endParaRPr lang="en-GB" sz="3200" dirty="0">
              <a:latin typeface="+mj-lt"/>
            </a:endParaRPr>
          </a:p>
        </p:txBody>
      </p:sp>
    </p:spTree>
    <p:extLst>
      <p:ext uri="{BB962C8B-B14F-4D97-AF65-F5344CB8AC3E}">
        <p14:creationId xmlns:p14="http://schemas.microsoft.com/office/powerpoint/2010/main" val="1563653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925861" y="490330"/>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4" name="TextBox 3"/>
          <p:cNvSpPr txBox="1"/>
          <p:nvPr/>
        </p:nvSpPr>
        <p:spPr>
          <a:xfrm>
            <a:off x="4519595" y="951995"/>
            <a:ext cx="3111301" cy="461665"/>
          </a:xfrm>
          <a:prstGeom prst="rect">
            <a:avLst/>
          </a:prstGeom>
          <a:noFill/>
        </p:spPr>
        <p:txBody>
          <a:bodyPr wrap="none" rtlCol="0">
            <a:spAutoFit/>
          </a:bodyPr>
          <a:lstStyle/>
          <a:p>
            <a:r>
              <a:rPr lang="en-US" sz="2400" b="1" u="sng" dirty="0">
                <a:latin typeface="+mj-lt"/>
              </a:rPr>
              <a:t>SOLUTION TO PROBLEM</a:t>
            </a:r>
            <a:endParaRPr lang="en-GB" sz="2400" b="1" u="sng" dirty="0">
              <a:latin typeface="+mj-lt"/>
            </a:endParaRPr>
          </a:p>
        </p:txBody>
      </p:sp>
      <p:sp>
        <p:nvSpPr>
          <p:cNvPr id="5" name="TextBox 4"/>
          <p:cNvSpPr txBox="1"/>
          <p:nvPr/>
        </p:nvSpPr>
        <p:spPr>
          <a:xfrm>
            <a:off x="795130" y="1616764"/>
            <a:ext cx="10747513" cy="2677656"/>
          </a:xfrm>
          <a:prstGeom prst="rect">
            <a:avLst/>
          </a:prstGeom>
          <a:noFill/>
        </p:spPr>
        <p:txBody>
          <a:bodyPr wrap="square" rtlCol="0">
            <a:spAutoFit/>
          </a:bodyPr>
          <a:lstStyle/>
          <a:p>
            <a:r>
              <a:rPr lang="en-US" sz="2800" dirty="0"/>
              <a:t>To address this issue, we designed a </a:t>
            </a:r>
            <a:r>
              <a:rPr lang="en-US" sz="2800" b="1" dirty="0"/>
              <a:t>Smart AC Adjuster</a:t>
            </a:r>
            <a:r>
              <a:rPr lang="en-US" sz="2800" dirty="0"/>
              <a:t> that automates the regulation of an air conditioner's temperature based on real-time room conditions, </a:t>
            </a:r>
            <a:r>
              <a:rPr lang="en-US" sz="2800" b="1" dirty="0"/>
              <a:t>temperature and humidity</a:t>
            </a:r>
            <a:r>
              <a:rPr lang="en-US" sz="2800" dirty="0"/>
              <a:t>. By integrating sensors and infrared (IR) communication, the system automatically adjusts the AC settings without user intervention, enhancing convenience and energy efficiency.</a:t>
            </a:r>
            <a:endParaRPr lang="en-GB" sz="2800" dirty="0"/>
          </a:p>
        </p:txBody>
      </p:sp>
    </p:spTree>
    <p:extLst>
      <p:ext uri="{BB962C8B-B14F-4D97-AF65-F5344CB8AC3E}">
        <p14:creationId xmlns:p14="http://schemas.microsoft.com/office/powerpoint/2010/main" val="2955543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925861" y="490330"/>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4" name="TextBox 3"/>
          <p:cNvSpPr txBox="1"/>
          <p:nvPr/>
        </p:nvSpPr>
        <p:spPr>
          <a:xfrm>
            <a:off x="4376286" y="1013877"/>
            <a:ext cx="3461717" cy="461665"/>
          </a:xfrm>
          <a:prstGeom prst="rect">
            <a:avLst/>
          </a:prstGeom>
          <a:noFill/>
        </p:spPr>
        <p:txBody>
          <a:bodyPr wrap="none" rtlCol="0">
            <a:spAutoFit/>
          </a:bodyPr>
          <a:lstStyle/>
          <a:p>
            <a:r>
              <a:rPr lang="en-US" sz="2400" b="1" u="sng" dirty="0">
                <a:latin typeface="+mj-lt"/>
              </a:rPr>
              <a:t>OVERVIEW OF SCHEMATIC</a:t>
            </a:r>
            <a:endParaRPr lang="en-GB" sz="2400" b="1" u="sng" dirty="0">
              <a:latin typeface="+mj-l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8886" y="1537425"/>
            <a:ext cx="8256518" cy="4489578"/>
          </a:xfrm>
          <a:prstGeom prst="rect">
            <a:avLst/>
          </a:prstGeom>
        </p:spPr>
      </p:pic>
    </p:spTree>
    <p:extLst>
      <p:ext uri="{BB962C8B-B14F-4D97-AF65-F5344CB8AC3E}">
        <p14:creationId xmlns:p14="http://schemas.microsoft.com/office/powerpoint/2010/main" val="4012951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925861" y="490330"/>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4" name="TextBox 3"/>
          <p:cNvSpPr txBox="1"/>
          <p:nvPr/>
        </p:nvSpPr>
        <p:spPr>
          <a:xfrm>
            <a:off x="4500424" y="951995"/>
            <a:ext cx="3213444" cy="461665"/>
          </a:xfrm>
          <a:prstGeom prst="rect">
            <a:avLst/>
          </a:prstGeom>
          <a:noFill/>
        </p:spPr>
        <p:txBody>
          <a:bodyPr wrap="none" rtlCol="0">
            <a:spAutoFit/>
          </a:bodyPr>
          <a:lstStyle/>
          <a:p>
            <a:r>
              <a:rPr lang="en-US" sz="2400" b="1" u="sng" dirty="0">
                <a:latin typeface="+mj-lt"/>
              </a:rPr>
              <a:t>OVERVIEW OF THE CODE</a:t>
            </a:r>
            <a:endParaRPr lang="en-GB" sz="2400" b="1" u="sng" dirty="0">
              <a:latin typeface="+mj-lt"/>
            </a:endParaRPr>
          </a:p>
        </p:txBody>
      </p:sp>
      <p:sp>
        <p:nvSpPr>
          <p:cNvPr id="6" name="TextBox 5"/>
          <p:cNvSpPr txBox="1"/>
          <p:nvPr/>
        </p:nvSpPr>
        <p:spPr>
          <a:xfrm>
            <a:off x="431800" y="1638300"/>
            <a:ext cx="11061700" cy="707886"/>
          </a:xfrm>
          <a:prstGeom prst="rect">
            <a:avLst/>
          </a:prstGeom>
          <a:noFill/>
        </p:spPr>
        <p:txBody>
          <a:bodyPr wrap="square" rtlCol="0">
            <a:spAutoFit/>
          </a:bodyPr>
          <a:lstStyle/>
          <a:p>
            <a:r>
              <a:rPr lang="en-US" sz="2000" dirty="0"/>
              <a:t>The code is written in </a:t>
            </a:r>
            <a:r>
              <a:rPr lang="en-US" sz="2000" b="1" dirty="0"/>
              <a:t>C++</a:t>
            </a:r>
            <a:r>
              <a:rPr lang="en-US" sz="2000" dirty="0"/>
              <a:t>, specifically the </a:t>
            </a:r>
            <a:r>
              <a:rPr lang="en-US" sz="2000" b="1" dirty="0"/>
              <a:t>Arduino variant of C++</a:t>
            </a:r>
            <a:r>
              <a:rPr lang="en-US" sz="2000" dirty="0"/>
              <a:t>. The code uses the following hardware components and libraries: </a:t>
            </a:r>
            <a:endParaRPr lang="en-GB" sz="2000" dirty="0"/>
          </a:p>
        </p:txBody>
      </p:sp>
      <p:graphicFrame>
        <p:nvGraphicFramePr>
          <p:cNvPr id="7" name="Table 6"/>
          <p:cNvGraphicFramePr>
            <a:graphicFrameLocks noGrp="1"/>
          </p:cNvGraphicFramePr>
          <p:nvPr>
            <p:extLst>
              <p:ext uri="{D42A27DB-BD31-4B8C-83A1-F6EECF244321}">
                <p14:modId xmlns:p14="http://schemas.microsoft.com/office/powerpoint/2010/main" val="1407432449"/>
              </p:ext>
            </p:extLst>
          </p:nvPr>
        </p:nvGraphicFramePr>
        <p:xfrm>
          <a:off x="1382746" y="2393066"/>
          <a:ext cx="8891554" cy="4095602"/>
        </p:xfrm>
        <a:graphic>
          <a:graphicData uri="http://schemas.openxmlformats.org/drawingml/2006/table">
            <a:tbl>
              <a:tblPr firstRow="1" bandRow="1">
                <a:tableStyleId>{F5AB1C69-6EDB-4FF4-983F-18BD219EF322}</a:tableStyleId>
              </a:tblPr>
              <a:tblGrid>
                <a:gridCol w="2762446">
                  <a:extLst>
                    <a:ext uri="{9D8B030D-6E8A-4147-A177-3AD203B41FA5}">
                      <a16:colId xmlns:a16="http://schemas.microsoft.com/office/drawing/2014/main" val="1664445903"/>
                    </a:ext>
                  </a:extLst>
                </a:gridCol>
                <a:gridCol w="6129108">
                  <a:extLst>
                    <a:ext uri="{9D8B030D-6E8A-4147-A177-3AD203B41FA5}">
                      <a16:colId xmlns:a16="http://schemas.microsoft.com/office/drawing/2014/main" val="3760915587"/>
                    </a:ext>
                  </a:extLst>
                </a:gridCol>
              </a:tblGrid>
              <a:tr h="432035">
                <a:tc>
                  <a:txBody>
                    <a:bodyPr/>
                    <a:lstStyle/>
                    <a:p>
                      <a:r>
                        <a:rPr lang="en-US" sz="2000" u="none" dirty="0"/>
                        <a:t>COMPONENT</a:t>
                      </a:r>
                      <a:endParaRPr lang="en-GB" sz="2000" u="none" dirty="0"/>
                    </a:p>
                  </a:txBody>
                  <a:tcPr/>
                </a:tc>
                <a:tc>
                  <a:txBody>
                    <a:bodyPr/>
                    <a:lstStyle/>
                    <a:p>
                      <a:r>
                        <a:rPr lang="en-US" sz="2000" dirty="0"/>
                        <a:t>PURPOSE</a:t>
                      </a:r>
                      <a:endParaRPr lang="en-GB" sz="2000" dirty="0"/>
                    </a:p>
                  </a:txBody>
                  <a:tcPr/>
                </a:tc>
                <a:extLst>
                  <a:ext uri="{0D108BD9-81ED-4DB2-BD59-A6C34878D82A}">
                    <a16:rowId xmlns:a16="http://schemas.microsoft.com/office/drawing/2014/main" val="2087744790"/>
                  </a:ext>
                </a:extLst>
              </a:tr>
              <a:tr h="398802">
                <a:tc>
                  <a:txBody>
                    <a:bodyPr/>
                    <a:lstStyle/>
                    <a:p>
                      <a:r>
                        <a:rPr lang="en-US" dirty="0"/>
                        <a:t>DHT11</a:t>
                      </a:r>
                      <a:endParaRPr lang="en-GB" dirty="0"/>
                    </a:p>
                  </a:txBody>
                  <a:tcPr/>
                </a:tc>
                <a:tc>
                  <a:txBody>
                    <a:bodyPr/>
                    <a:lstStyle/>
                    <a:p>
                      <a:r>
                        <a:rPr lang="en-US" dirty="0"/>
                        <a:t>Reads</a:t>
                      </a:r>
                      <a:r>
                        <a:rPr lang="en-US" baseline="0" dirty="0"/>
                        <a:t> temperature.</a:t>
                      </a:r>
                      <a:endParaRPr lang="en-GB" dirty="0"/>
                    </a:p>
                  </a:txBody>
                  <a:tcPr/>
                </a:tc>
                <a:extLst>
                  <a:ext uri="{0D108BD9-81ED-4DB2-BD59-A6C34878D82A}">
                    <a16:rowId xmlns:a16="http://schemas.microsoft.com/office/drawing/2014/main" val="2606070676"/>
                  </a:ext>
                </a:extLst>
              </a:tr>
              <a:tr h="398802">
                <a:tc>
                  <a:txBody>
                    <a:bodyPr/>
                    <a:lstStyle/>
                    <a:p>
                      <a:r>
                        <a:rPr lang="en-US" dirty="0"/>
                        <a:t>Arduino/ ESP32</a:t>
                      </a:r>
                      <a:endParaRPr lang="en-GB" dirty="0"/>
                    </a:p>
                  </a:txBody>
                  <a:tcPr/>
                </a:tc>
                <a:tc>
                  <a:txBody>
                    <a:bodyPr/>
                    <a:lstStyle/>
                    <a:p>
                      <a:r>
                        <a:rPr lang="en-US" dirty="0"/>
                        <a:t>Microcontroller</a:t>
                      </a:r>
                      <a:r>
                        <a:rPr lang="en-US" baseline="0" dirty="0"/>
                        <a:t> for processing.</a:t>
                      </a:r>
                      <a:endParaRPr lang="en-GB" dirty="0"/>
                    </a:p>
                  </a:txBody>
                  <a:tcPr/>
                </a:tc>
                <a:extLst>
                  <a:ext uri="{0D108BD9-81ED-4DB2-BD59-A6C34878D82A}">
                    <a16:rowId xmlns:a16="http://schemas.microsoft.com/office/drawing/2014/main" val="3291970485"/>
                  </a:ext>
                </a:extLst>
              </a:tr>
              <a:tr h="398802">
                <a:tc>
                  <a:txBody>
                    <a:bodyPr/>
                    <a:lstStyle/>
                    <a:p>
                      <a:r>
                        <a:rPr lang="en-US" dirty="0"/>
                        <a:t>IR Blaster</a:t>
                      </a:r>
                      <a:endParaRPr lang="en-GB" dirty="0"/>
                    </a:p>
                  </a:txBody>
                  <a:tcPr/>
                </a:tc>
                <a:tc>
                  <a:txBody>
                    <a:bodyPr/>
                    <a:lstStyle/>
                    <a:p>
                      <a:r>
                        <a:rPr lang="en-US" dirty="0"/>
                        <a:t>Sends IR signals to AC</a:t>
                      </a:r>
                      <a:endParaRPr lang="en-GB" dirty="0"/>
                    </a:p>
                  </a:txBody>
                  <a:tcPr/>
                </a:tc>
                <a:extLst>
                  <a:ext uri="{0D108BD9-81ED-4DB2-BD59-A6C34878D82A}">
                    <a16:rowId xmlns:a16="http://schemas.microsoft.com/office/drawing/2014/main" val="163974577"/>
                  </a:ext>
                </a:extLst>
              </a:tr>
              <a:tr h="398802">
                <a:tc>
                  <a:txBody>
                    <a:bodyPr/>
                    <a:lstStyle/>
                    <a:p>
                      <a:r>
                        <a:rPr lang="en-US" dirty="0" err="1"/>
                        <a:t>DHT.h</a:t>
                      </a:r>
                      <a:endParaRPr lang="en-GB" dirty="0"/>
                    </a:p>
                  </a:txBody>
                  <a:tcPr/>
                </a:tc>
                <a:tc>
                  <a:txBody>
                    <a:bodyPr/>
                    <a:lstStyle/>
                    <a:p>
                      <a:r>
                        <a:rPr lang="en-US" dirty="0"/>
                        <a:t>Reads</a:t>
                      </a:r>
                      <a:r>
                        <a:rPr lang="en-US" baseline="0" dirty="0"/>
                        <a:t> sensor data</a:t>
                      </a:r>
                      <a:endParaRPr lang="en-GB" dirty="0"/>
                    </a:p>
                  </a:txBody>
                  <a:tcPr/>
                </a:tc>
                <a:extLst>
                  <a:ext uri="{0D108BD9-81ED-4DB2-BD59-A6C34878D82A}">
                    <a16:rowId xmlns:a16="http://schemas.microsoft.com/office/drawing/2014/main" val="847119106"/>
                  </a:ext>
                </a:extLst>
              </a:tr>
              <a:tr h="398802">
                <a:tc>
                  <a:txBody>
                    <a:bodyPr/>
                    <a:lstStyle/>
                    <a:p>
                      <a:r>
                        <a:rPr lang="en-US" sz="1800" kern="1200" dirty="0">
                          <a:solidFill>
                            <a:schemeClr val="dk1"/>
                          </a:solidFill>
                          <a:effectLst/>
                          <a:latin typeface="+mn-lt"/>
                          <a:ea typeface="+mn-ea"/>
                          <a:cs typeface="+mn-cs"/>
                        </a:rPr>
                        <a:t>IRremote.h</a:t>
                      </a:r>
                      <a:endParaRPr lang="en-GB" dirty="0"/>
                    </a:p>
                  </a:txBody>
                  <a:tcPr/>
                </a:tc>
                <a:tc>
                  <a:txBody>
                    <a:bodyPr/>
                    <a:lstStyle/>
                    <a:p>
                      <a:r>
                        <a:rPr lang="en-US" sz="1800" kern="1200" dirty="0">
                          <a:solidFill>
                            <a:schemeClr val="dk1"/>
                          </a:solidFill>
                          <a:effectLst/>
                          <a:latin typeface="+mn-lt"/>
                          <a:ea typeface="+mn-ea"/>
                          <a:cs typeface="+mn-cs"/>
                        </a:rPr>
                        <a:t>Receives IR signals </a:t>
                      </a:r>
                      <a:endParaRPr lang="en-GB" dirty="0"/>
                    </a:p>
                  </a:txBody>
                  <a:tcPr/>
                </a:tc>
                <a:extLst>
                  <a:ext uri="{0D108BD9-81ED-4DB2-BD59-A6C34878D82A}">
                    <a16:rowId xmlns:a16="http://schemas.microsoft.com/office/drawing/2014/main" val="4062273738"/>
                  </a:ext>
                </a:extLst>
              </a:tr>
              <a:tr h="398802">
                <a:tc>
                  <a:txBody>
                    <a:bodyPr/>
                    <a:lstStyle/>
                    <a:p>
                      <a:r>
                        <a:rPr lang="en-US" dirty="0" err="1"/>
                        <a:t>Adafruit_GFX.h</a:t>
                      </a:r>
                      <a:endParaRPr lang="en-GB" dirty="0"/>
                    </a:p>
                  </a:txBody>
                  <a:tcPr/>
                </a:tc>
                <a:tc>
                  <a:txBody>
                    <a:bodyPr/>
                    <a:lstStyle/>
                    <a:p>
                      <a:r>
                        <a:rPr lang="en-US" dirty="0"/>
                        <a:t>Provides graphical functions for the OLED</a:t>
                      </a:r>
                      <a:endParaRPr lang="en-GB" dirty="0"/>
                    </a:p>
                  </a:txBody>
                  <a:tcPr/>
                </a:tc>
                <a:extLst>
                  <a:ext uri="{0D108BD9-81ED-4DB2-BD59-A6C34878D82A}">
                    <a16:rowId xmlns:a16="http://schemas.microsoft.com/office/drawing/2014/main" val="2874386570"/>
                  </a:ext>
                </a:extLst>
              </a:tr>
              <a:tr h="398802">
                <a:tc>
                  <a:txBody>
                    <a:bodyPr/>
                    <a:lstStyle/>
                    <a:p>
                      <a:r>
                        <a:rPr lang="en-US" sz="1800" kern="1200" dirty="0">
                          <a:solidFill>
                            <a:schemeClr val="dk1"/>
                          </a:solidFill>
                          <a:effectLst/>
                          <a:latin typeface="+mn-lt"/>
                          <a:ea typeface="+mn-ea"/>
                          <a:cs typeface="+mn-cs"/>
                        </a:rPr>
                        <a:t>Adafruit_SSD1306.h</a:t>
                      </a:r>
                      <a:endParaRPr lang="en-GB" dirty="0"/>
                    </a:p>
                  </a:txBody>
                  <a:tcPr/>
                </a:tc>
                <a:tc>
                  <a:txBody>
                    <a:bodyPr/>
                    <a:lstStyle/>
                    <a:p>
                      <a:r>
                        <a:rPr lang="en-US" sz="1800" kern="1200" dirty="0">
                          <a:solidFill>
                            <a:schemeClr val="dk1"/>
                          </a:solidFill>
                          <a:effectLst/>
                          <a:latin typeface="+mn-lt"/>
                          <a:ea typeface="+mn-ea"/>
                          <a:cs typeface="+mn-cs"/>
                        </a:rPr>
                        <a:t>Controls the OLED display.</a:t>
                      </a:r>
                      <a:endParaRPr lang="en-GB" dirty="0"/>
                    </a:p>
                  </a:txBody>
                  <a:tcPr/>
                </a:tc>
                <a:extLst>
                  <a:ext uri="{0D108BD9-81ED-4DB2-BD59-A6C34878D82A}">
                    <a16:rowId xmlns:a16="http://schemas.microsoft.com/office/drawing/2014/main" val="3351452756"/>
                  </a:ext>
                </a:extLst>
              </a:tr>
              <a:tr h="871953">
                <a:tc>
                  <a:txBody>
                    <a:bodyPr/>
                    <a:lstStyle/>
                    <a:p>
                      <a:r>
                        <a:rPr lang="en-US" sz="1800" kern="1200" dirty="0" err="1">
                          <a:solidFill>
                            <a:schemeClr val="dk1"/>
                          </a:solidFill>
                          <a:effectLst/>
                          <a:latin typeface="+mn-lt"/>
                          <a:ea typeface="+mn-ea"/>
                          <a:cs typeface="+mn-cs"/>
                        </a:rPr>
                        <a:t>Wire.h</a:t>
                      </a:r>
                      <a:endParaRPr lang="en-GB" dirty="0"/>
                    </a:p>
                  </a:txBody>
                  <a:tcPr/>
                </a:tc>
                <a:tc>
                  <a:txBody>
                    <a:bodyPr/>
                    <a:lstStyle/>
                    <a:p>
                      <a:r>
                        <a:rPr lang="en-US" sz="1800" kern="1200" dirty="0">
                          <a:solidFill>
                            <a:schemeClr val="dk1"/>
                          </a:solidFill>
                          <a:effectLst/>
                          <a:latin typeface="+mn-lt"/>
                          <a:ea typeface="+mn-ea"/>
                          <a:cs typeface="+mn-cs"/>
                        </a:rPr>
                        <a:t>Handles I2C communication which is required for devices like OLED displays, sensors, and other I2C-based peripherals.</a:t>
                      </a:r>
                      <a:endParaRPr lang="en-GB" dirty="0"/>
                    </a:p>
                  </a:txBody>
                  <a:tcPr/>
                </a:tc>
                <a:extLst>
                  <a:ext uri="{0D108BD9-81ED-4DB2-BD59-A6C34878D82A}">
                    <a16:rowId xmlns:a16="http://schemas.microsoft.com/office/drawing/2014/main" val="1368509362"/>
                  </a:ext>
                </a:extLst>
              </a:tr>
            </a:tbl>
          </a:graphicData>
        </a:graphic>
      </p:graphicFrame>
    </p:spTree>
    <p:extLst>
      <p:ext uri="{BB962C8B-B14F-4D97-AF65-F5344CB8AC3E}">
        <p14:creationId xmlns:p14="http://schemas.microsoft.com/office/powerpoint/2010/main" val="571725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extBox 1"/>
          <p:cNvSpPr txBox="1"/>
          <p:nvPr/>
        </p:nvSpPr>
        <p:spPr>
          <a:xfrm>
            <a:off x="3896139" y="6488668"/>
            <a:ext cx="5685182" cy="369332"/>
          </a:xfrm>
          <a:prstGeom prst="rect">
            <a:avLst/>
          </a:prstGeom>
          <a:noFill/>
        </p:spPr>
        <p:txBody>
          <a:bodyPr wrap="square" rtlCol="0">
            <a:spAutoFit/>
          </a:bodyPr>
          <a:lstStyle/>
          <a:p>
            <a:r>
              <a:rPr lang="en-US"/>
              <a:t>SMART                   AC            ADJUSTER</a:t>
            </a:r>
            <a:endParaRPr lang="en-GB"/>
          </a:p>
        </p:txBody>
      </p:sp>
      <p:sp>
        <p:nvSpPr>
          <p:cNvPr id="3" name="TextBox 2"/>
          <p:cNvSpPr txBox="1"/>
          <p:nvPr/>
        </p:nvSpPr>
        <p:spPr>
          <a:xfrm>
            <a:off x="4925861" y="267429"/>
            <a:ext cx="2362570" cy="461665"/>
          </a:xfrm>
          <a:prstGeom prst="rect">
            <a:avLst/>
          </a:prstGeom>
          <a:noFill/>
        </p:spPr>
        <p:txBody>
          <a:bodyPr wrap="none" rtlCol="0">
            <a:spAutoFit/>
          </a:bodyPr>
          <a:lstStyle/>
          <a:p>
            <a:r>
              <a:rPr lang="en-US" sz="2400" b="1" u="sng" dirty="0"/>
              <a:t>METHODOLOGY:</a:t>
            </a:r>
            <a:r>
              <a:rPr lang="en-US" dirty="0"/>
              <a:t> </a:t>
            </a:r>
            <a:endParaRPr lang="en-GB" dirty="0"/>
          </a:p>
        </p:txBody>
      </p:sp>
      <p:sp>
        <p:nvSpPr>
          <p:cNvPr id="4" name="TextBox 3"/>
          <p:cNvSpPr txBox="1"/>
          <p:nvPr/>
        </p:nvSpPr>
        <p:spPr>
          <a:xfrm>
            <a:off x="4500424" y="609712"/>
            <a:ext cx="3213444" cy="461665"/>
          </a:xfrm>
          <a:prstGeom prst="rect">
            <a:avLst/>
          </a:prstGeom>
          <a:noFill/>
        </p:spPr>
        <p:txBody>
          <a:bodyPr wrap="none" rtlCol="0">
            <a:spAutoFit/>
          </a:bodyPr>
          <a:lstStyle/>
          <a:p>
            <a:r>
              <a:rPr lang="en-US" sz="2400" b="1" u="sng" dirty="0">
                <a:latin typeface="+mj-lt"/>
              </a:rPr>
              <a:t>OVERVIEW OF THE CODE</a:t>
            </a:r>
            <a:endParaRPr lang="en-GB" sz="2400" b="1" u="sng" dirty="0">
              <a:latin typeface="+mj-lt"/>
            </a:endParaRP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t="5734" r="46250"/>
          <a:stretch/>
        </p:blipFill>
        <p:spPr>
          <a:xfrm>
            <a:off x="569950" y="1071377"/>
            <a:ext cx="5881650" cy="5194391"/>
          </a:xfrm>
          <a:prstGeom prst="rect">
            <a:avLst/>
          </a:prstGeom>
        </p:spPr>
      </p:pic>
    </p:spTree>
    <p:extLst>
      <p:ext uri="{BB962C8B-B14F-4D97-AF65-F5344CB8AC3E}">
        <p14:creationId xmlns:p14="http://schemas.microsoft.com/office/powerpoint/2010/main" val="3381047398"/>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526</TotalTime>
  <Words>1096</Words>
  <Application>Microsoft Office PowerPoint</Application>
  <PresentationFormat>Widescreen</PresentationFormat>
  <Paragraphs>155</Paragraphs>
  <Slides>18</Slides>
  <Notes>0</Notes>
  <HiddenSlides>0</HiddenSlides>
  <MMClips>1</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18</vt:i4>
      </vt:variant>
    </vt:vector>
  </HeadingPairs>
  <TitlesOfParts>
    <vt:vector size="32" baseType="lpstr">
      <vt:lpstr>Agency FB</vt:lpstr>
      <vt:lpstr>AR CENA</vt:lpstr>
      <vt:lpstr>AR JULIAN</vt:lpstr>
      <vt:lpstr>Arial</vt:lpstr>
      <vt:lpstr>Arial Rounded MT Bold</vt:lpstr>
      <vt:lpstr>Bodoni MT</vt:lpstr>
      <vt:lpstr>Calibri</vt:lpstr>
      <vt:lpstr>Calibri Light</vt:lpstr>
      <vt:lpstr>Cambria Math</vt:lpstr>
      <vt:lpstr>Constantia</vt:lpstr>
      <vt:lpstr>Courier New</vt:lpstr>
      <vt:lpstr>Wingdings</vt:lpstr>
      <vt:lpstr>1_Office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GROUP 15</dc:creator>
  <cp:lastModifiedBy>Elvy Arthur</cp:lastModifiedBy>
  <cp:revision>49</cp:revision>
  <dcterms:created xsi:type="dcterms:W3CDTF">2025-03-16T16:39:53Z</dcterms:created>
  <dcterms:modified xsi:type="dcterms:W3CDTF">2025-03-28T22:58:29Z</dcterms:modified>
</cp:coreProperties>
</file>

<file path=docProps/thumbnail.jpeg>
</file>